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5F_F18F38E2.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5E_D63079DF.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33"/>
  </p:notesMasterIdLst>
  <p:handoutMasterIdLst>
    <p:handoutMasterId r:id="rId34"/>
  </p:handoutMasterIdLst>
  <p:sldIdLst>
    <p:sldId id="274" r:id="rId6"/>
    <p:sldId id="334" r:id="rId7"/>
    <p:sldId id="332" r:id="rId8"/>
    <p:sldId id="354" r:id="rId9"/>
    <p:sldId id="353" r:id="rId10"/>
    <p:sldId id="337" r:id="rId11"/>
    <p:sldId id="339" r:id="rId12"/>
    <p:sldId id="347" r:id="rId13"/>
    <p:sldId id="355" r:id="rId14"/>
    <p:sldId id="344" r:id="rId15"/>
    <p:sldId id="361" r:id="rId16"/>
    <p:sldId id="348" r:id="rId17"/>
    <p:sldId id="349" r:id="rId18"/>
    <p:sldId id="351" r:id="rId19"/>
    <p:sldId id="352" r:id="rId20"/>
    <p:sldId id="358" r:id="rId21"/>
    <p:sldId id="356" r:id="rId22"/>
    <p:sldId id="357" r:id="rId23"/>
    <p:sldId id="359" r:id="rId24"/>
    <p:sldId id="360" r:id="rId25"/>
    <p:sldId id="350" r:id="rId26"/>
    <p:sldId id="336" r:id="rId27"/>
    <p:sldId id="340" r:id="rId28"/>
    <p:sldId id="320" r:id="rId29"/>
    <p:sldId id="346" r:id="rId30"/>
    <p:sldId id="327" r:id="rId31"/>
    <p:sldId id="266" r:id="rId32"/>
  </p:sldIdLst>
  <p:sldSz cx="24384000" cy="13716000"/>
  <p:notesSz cx="6985000" cy="92837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D7E4C6-8DCE-0F68-B79C-7096CFECF0EC}" name="Schmeltzer, Paul F." initials="SPF" userId="Schmeltzer, Paul F." providerId="None"/>
  <p188:author id="{624F9EF8-7B17-92BF-9253-1AA91CE80B21}" name="Clark Hill" initials="CH" userId="Clark Hi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7D"/>
    <a:srgbClr val="00823B"/>
    <a:srgbClr val="007434"/>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3C4AF-A938-4781-87C5-55AE9425DAC0}" v="6" dt="2025-07-30T16:21:21.2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30" d="100"/>
          <a:sy n="30" d="100"/>
        </p:scale>
        <p:origin x="896" y="28"/>
      </p:cViewPr>
      <p:guideLst/>
    </p:cSldViewPr>
  </p:slideViewPr>
  <p:notesTextViewPr>
    <p:cViewPr>
      <p:scale>
        <a:sx n="1" d="1"/>
        <a:sy n="1" d="1"/>
      </p:scale>
      <p:origin x="0" y="0"/>
    </p:cViewPr>
  </p:notesTextViewPr>
  <p:sorterViewPr>
    <p:cViewPr>
      <p:scale>
        <a:sx n="100" d="100"/>
        <a:sy n="100" d="100"/>
      </p:scale>
      <p:origin x="0" y="-8484"/>
    </p:cViewPr>
  </p:sorterViewPr>
  <p:notesViewPr>
    <p:cSldViewPr snapToGrid="0">
      <p:cViewPr varScale="1">
        <p:scale>
          <a:sx n="66" d="100"/>
          <a:sy n="66" d="100"/>
        </p:scale>
        <p:origin x="325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eltzer, Paul F." userId="90c81047-c6f9-4960-9c31-b93cfa527390" providerId="ADAL" clId="{1A83C4AF-A938-4781-87C5-55AE9425DAC0}"/>
    <pc:docChg chg="undo custSel addSld delSld modSld sldOrd modNotesMaster modHandout">
      <pc:chgData name="Schmeltzer, Paul F." userId="90c81047-c6f9-4960-9c31-b93cfa527390" providerId="ADAL" clId="{1A83C4AF-A938-4781-87C5-55AE9425DAC0}" dt="2025-07-30T16:21:21.249" v="156" actId="478"/>
      <pc:docMkLst>
        <pc:docMk/>
      </pc:docMkLst>
      <pc:sldChg chg="modNotes">
        <pc:chgData name="Schmeltzer, Paul F." userId="90c81047-c6f9-4960-9c31-b93cfa527390" providerId="ADAL" clId="{1A83C4AF-A938-4781-87C5-55AE9425DAC0}" dt="2025-07-30T16:20:13.597" v="153"/>
        <pc:sldMkLst>
          <pc:docMk/>
          <pc:sldMk cId="3623313612" sldId="274"/>
        </pc:sldMkLst>
      </pc:sldChg>
      <pc:sldChg chg="modNotes">
        <pc:chgData name="Schmeltzer, Paul F." userId="90c81047-c6f9-4960-9c31-b93cfa527390" providerId="ADAL" clId="{1A83C4AF-A938-4781-87C5-55AE9425DAC0}" dt="2025-07-30T16:20:13.597" v="153"/>
        <pc:sldMkLst>
          <pc:docMk/>
          <pc:sldMk cId="2942220109" sldId="332"/>
        </pc:sldMkLst>
      </pc:sldChg>
      <pc:sldChg chg="modSp mod">
        <pc:chgData name="Schmeltzer, Paul F." userId="90c81047-c6f9-4960-9c31-b93cfa527390" providerId="ADAL" clId="{1A83C4AF-A938-4781-87C5-55AE9425DAC0}" dt="2025-07-30T16:11:03.631" v="113" actId="20577"/>
        <pc:sldMkLst>
          <pc:docMk/>
          <pc:sldMk cId="3834478556" sldId="334"/>
        </pc:sldMkLst>
        <pc:spChg chg="mod">
          <ac:chgData name="Schmeltzer, Paul F." userId="90c81047-c6f9-4960-9c31-b93cfa527390" providerId="ADAL" clId="{1A83C4AF-A938-4781-87C5-55AE9425DAC0}" dt="2025-07-30T16:11:03.631" v="113" actId="20577"/>
          <ac:spMkLst>
            <pc:docMk/>
            <pc:sldMk cId="3834478556" sldId="334"/>
            <ac:spMk id="4" creationId="{6037ECB5-5B73-5307-7CE6-63964774CB86}"/>
          </ac:spMkLst>
        </pc:spChg>
      </pc:sldChg>
      <pc:sldChg chg="modNotes modNotesTx">
        <pc:chgData name="Schmeltzer, Paul F." userId="90c81047-c6f9-4960-9c31-b93cfa527390" providerId="ADAL" clId="{1A83C4AF-A938-4781-87C5-55AE9425DAC0}" dt="2025-07-30T16:20:13.597" v="153"/>
        <pc:sldMkLst>
          <pc:docMk/>
          <pc:sldMk cId="375593421" sldId="336"/>
        </pc:sldMkLst>
      </pc:sldChg>
      <pc:sldChg chg="ord modNotes">
        <pc:chgData name="Schmeltzer, Paul F." userId="90c81047-c6f9-4960-9c31-b93cfa527390" providerId="ADAL" clId="{1A83C4AF-A938-4781-87C5-55AE9425DAC0}" dt="2025-07-30T16:20:13.597" v="153"/>
        <pc:sldMkLst>
          <pc:docMk/>
          <pc:sldMk cId="3639897976" sldId="339"/>
        </pc:sldMkLst>
      </pc:sldChg>
      <pc:sldChg chg="modNotes">
        <pc:chgData name="Schmeltzer, Paul F." userId="90c81047-c6f9-4960-9c31-b93cfa527390" providerId="ADAL" clId="{1A83C4AF-A938-4781-87C5-55AE9425DAC0}" dt="2025-07-30T16:20:13.597" v="153"/>
        <pc:sldMkLst>
          <pc:docMk/>
          <pc:sldMk cId="1993708668" sldId="340"/>
        </pc:sldMkLst>
      </pc:sldChg>
      <pc:sldChg chg="addSp delSp modSp mod modNotes modNotesTx">
        <pc:chgData name="Schmeltzer, Paul F." userId="90c81047-c6f9-4960-9c31-b93cfa527390" providerId="ADAL" clId="{1A83C4AF-A938-4781-87C5-55AE9425DAC0}" dt="2025-07-30T16:20:13.597" v="153"/>
        <pc:sldMkLst>
          <pc:docMk/>
          <pc:sldMk cId="1985107108" sldId="344"/>
        </pc:sldMkLst>
        <pc:spChg chg="mod">
          <ac:chgData name="Schmeltzer, Paul F." userId="90c81047-c6f9-4960-9c31-b93cfa527390" providerId="ADAL" clId="{1A83C4AF-A938-4781-87C5-55AE9425DAC0}" dt="2025-07-30T16:14:05.496" v="140" actId="20577"/>
          <ac:spMkLst>
            <pc:docMk/>
            <pc:sldMk cId="1985107108" sldId="344"/>
            <ac:spMk id="2" creationId="{6D96957F-2602-572C-2299-A0AFD78BE831}"/>
          </ac:spMkLst>
        </pc:spChg>
        <pc:spChg chg="mod">
          <ac:chgData name="Schmeltzer, Paul F." userId="90c81047-c6f9-4960-9c31-b93cfa527390" providerId="ADAL" clId="{1A83C4AF-A938-4781-87C5-55AE9425DAC0}" dt="2025-07-30T16:15:13.086" v="150" actId="14100"/>
          <ac:spMkLst>
            <pc:docMk/>
            <pc:sldMk cId="1985107108" sldId="344"/>
            <ac:spMk id="4" creationId="{29D245C7-8565-5681-D253-FC243DC297C5}"/>
          </ac:spMkLst>
        </pc:spChg>
        <pc:spChg chg="add mod">
          <ac:chgData name="Schmeltzer, Paul F." userId="90c81047-c6f9-4960-9c31-b93cfa527390" providerId="ADAL" clId="{1A83C4AF-A938-4781-87C5-55AE9425DAC0}" dt="2025-07-30T16:13:54.450" v="127" actId="931"/>
          <ac:spMkLst>
            <pc:docMk/>
            <pc:sldMk cId="1985107108" sldId="344"/>
            <ac:spMk id="8" creationId="{29C1BA86-C5AA-1E2E-6FB6-97D183AB08F2}"/>
          </ac:spMkLst>
        </pc:spChg>
        <pc:spChg chg="add del mod">
          <ac:chgData name="Schmeltzer, Paul F." userId="90c81047-c6f9-4960-9c31-b93cfa527390" providerId="ADAL" clId="{1A83C4AF-A938-4781-87C5-55AE9425DAC0}" dt="2025-07-30T16:14:51.859" v="145" actId="478"/>
          <ac:spMkLst>
            <pc:docMk/>
            <pc:sldMk cId="1985107108" sldId="344"/>
            <ac:spMk id="11" creationId="{8E970B2A-BF66-CAE3-6880-26A91A954D3C}"/>
          </ac:spMkLst>
        </pc:spChg>
        <pc:picChg chg="add del">
          <ac:chgData name="Schmeltzer, Paul F." userId="90c81047-c6f9-4960-9c31-b93cfa527390" providerId="ADAL" clId="{1A83C4AF-A938-4781-87C5-55AE9425DAC0}" dt="2025-07-30T16:11:51.326" v="118" actId="478"/>
          <ac:picMkLst>
            <pc:docMk/>
            <pc:sldMk cId="1985107108" sldId="344"/>
            <ac:picMk id="6" creationId="{238A381F-5690-C95F-730B-58D1542BBCB5}"/>
          </ac:picMkLst>
        </pc:picChg>
        <pc:picChg chg="add mod">
          <ac:chgData name="Schmeltzer, Paul F." userId="90c81047-c6f9-4960-9c31-b93cfa527390" providerId="ADAL" clId="{1A83C4AF-A938-4781-87C5-55AE9425DAC0}" dt="2025-07-30T16:13:51.288" v="126" actId="931"/>
          <ac:picMkLst>
            <pc:docMk/>
            <pc:sldMk cId="1985107108" sldId="344"/>
            <ac:picMk id="7" creationId="{D6F65AEE-5BF2-0D18-289E-862C39E94345}"/>
          </ac:picMkLst>
        </pc:picChg>
        <pc:picChg chg="add mod">
          <ac:chgData name="Schmeltzer, Paul F." userId="90c81047-c6f9-4960-9c31-b93cfa527390" providerId="ADAL" clId="{1A83C4AF-A938-4781-87C5-55AE9425DAC0}" dt="2025-07-30T16:15:21.514" v="152" actId="14100"/>
          <ac:picMkLst>
            <pc:docMk/>
            <pc:sldMk cId="1985107108" sldId="344"/>
            <ac:picMk id="10" creationId="{B6D9E390-EA5A-441F-B47A-B641C845BE14}"/>
          </ac:picMkLst>
        </pc:picChg>
      </pc:sldChg>
      <pc:sldChg chg="modSp mod modNotes modNotesTx">
        <pc:chgData name="Schmeltzer, Paul F." userId="90c81047-c6f9-4960-9c31-b93cfa527390" providerId="ADAL" clId="{1A83C4AF-A938-4781-87C5-55AE9425DAC0}" dt="2025-07-30T16:20:13.597" v="153"/>
        <pc:sldMkLst>
          <pc:docMk/>
          <pc:sldMk cId="2727110627" sldId="347"/>
        </pc:sldMkLst>
        <pc:spChg chg="mod">
          <ac:chgData name="Schmeltzer, Paul F." userId="90c81047-c6f9-4960-9c31-b93cfa527390" providerId="ADAL" clId="{1A83C4AF-A938-4781-87C5-55AE9425DAC0}" dt="2025-07-30T16:05:17.251" v="58" actId="20577"/>
          <ac:spMkLst>
            <pc:docMk/>
            <pc:sldMk cId="2727110627" sldId="347"/>
            <ac:spMk id="2" creationId="{B72EE0D3-615C-2C6E-6B2A-BDD08A262021}"/>
          </ac:spMkLst>
        </pc:spChg>
      </pc:sldChg>
      <pc:sldChg chg="modNotes modNotesTx">
        <pc:chgData name="Schmeltzer, Paul F." userId="90c81047-c6f9-4960-9c31-b93cfa527390" providerId="ADAL" clId="{1A83C4AF-A938-4781-87C5-55AE9425DAC0}" dt="2025-07-30T16:20:13.597" v="153"/>
        <pc:sldMkLst>
          <pc:docMk/>
          <pc:sldMk cId="2488858526" sldId="348"/>
        </pc:sldMkLst>
      </pc:sldChg>
      <pc:sldChg chg="modNotes modNotesTx">
        <pc:chgData name="Schmeltzer, Paul F." userId="90c81047-c6f9-4960-9c31-b93cfa527390" providerId="ADAL" clId="{1A83C4AF-A938-4781-87C5-55AE9425DAC0}" dt="2025-07-30T16:20:13.597" v="153"/>
        <pc:sldMkLst>
          <pc:docMk/>
          <pc:sldMk cId="3424057570" sldId="349"/>
        </pc:sldMkLst>
      </pc:sldChg>
      <pc:sldChg chg="delSp">
        <pc:chgData name="Schmeltzer, Paul F." userId="90c81047-c6f9-4960-9c31-b93cfa527390" providerId="ADAL" clId="{1A83C4AF-A938-4781-87C5-55AE9425DAC0}" dt="2025-07-30T16:21:11.683" v="154" actId="478"/>
        <pc:sldMkLst>
          <pc:docMk/>
          <pc:sldMk cId="482796475" sldId="352"/>
        </pc:sldMkLst>
        <pc:spChg chg="del">
          <ac:chgData name="Schmeltzer, Paul F." userId="90c81047-c6f9-4960-9c31-b93cfa527390" providerId="ADAL" clId="{1A83C4AF-A938-4781-87C5-55AE9425DAC0}" dt="2025-07-30T16:21:11.683" v="154" actId="478"/>
          <ac:spMkLst>
            <pc:docMk/>
            <pc:sldMk cId="482796475" sldId="352"/>
            <ac:spMk id="3" creationId="{E18B0EEB-AA99-D30A-2951-C417FC350D0A}"/>
          </ac:spMkLst>
        </pc:spChg>
      </pc:sldChg>
      <pc:sldChg chg="modNotes">
        <pc:chgData name="Schmeltzer, Paul F." userId="90c81047-c6f9-4960-9c31-b93cfa527390" providerId="ADAL" clId="{1A83C4AF-A938-4781-87C5-55AE9425DAC0}" dt="2025-07-30T16:20:13.597" v="153"/>
        <pc:sldMkLst>
          <pc:docMk/>
          <pc:sldMk cId="249307891" sldId="353"/>
        </pc:sldMkLst>
      </pc:sldChg>
      <pc:sldChg chg="modNotes">
        <pc:chgData name="Schmeltzer, Paul F." userId="90c81047-c6f9-4960-9c31-b93cfa527390" providerId="ADAL" clId="{1A83C4AF-A938-4781-87C5-55AE9425DAC0}" dt="2025-07-30T16:20:13.597" v="153"/>
        <pc:sldMkLst>
          <pc:docMk/>
          <pc:sldMk cId="3355199611" sldId="354"/>
        </pc:sldMkLst>
      </pc:sldChg>
      <pc:sldChg chg="modNotes">
        <pc:chgData name="Schmeltzer, Paul F." userId="90c81047-c6f9-4960-9c31-b93cfa527390" providerId="ADAL" clId="{1A83C4AF-A938-4781-87C5-55AE9425DAC0}" dt="2025-07-30T16:20:13.597" v="153"/>
        <pc:sldMkLst>
          <pc:docMk/>
          <pc:sldMk cId="1162181645" sldId="355"/>
        </pc:sldMkLst>
      </pc:sldChg>
      <pc:sldChg chg="modNotes">
        <pc:chgData name="Schmeltzer, Paul F." userId="90c81047-c6f9-4960-9c31-b93cfa527390" providerId="ADAL" clId="{1A83C4AF-A938-4781-87C5-55AE9425DAC0}" dt="2025-07-30T16:20:13.597" v="153"/>
        <pc:sldMkLst>
          <pc:docMk/>
          <pc:sldMk cId="725354744" sldId="358"/>
        </pc:sldMkLst>
      </pc:sldChg>
      <pc:sldChg chg="modSp mod modNotes">
        <pc:chgData name="Schmeltzer, Paul F." userId="90c81047-c6f9-4960-9c31-b93cfa527390" providerId="ADAL" clId="{1A83C4AF-A938-4781-87C5-55AE9425DAC0}" dt="2025-07-30T16:20:13.597" v="153"/>
        <pc:sldMkLst>
          <pc:docMk/>
          <pc:sldMk cId="769154264" sldId="359"/>
        </pc:sldMkLst>
        <pc:spChg chg="mod">
          <ac:chgData name="Schmeltzer, Paul F." userId="90c81047-c6f9-4960-9c31-b93cfa527390" providerId="ADAL" clId="{1A83C4AF-A938-4781-87C5-55AE9425DAC0}" dt="2025-07-28T20:04:59.288" v="37" actId="20577"/>
          <ac:spMkLst>
            <pc:docMk/>
            <pc:sldMk cId="769154264" sldId="359"/>
            <ac:spMk id="4" creationId="{8E3F5B71-698A-74F2-6458-6BB3A459D220}"/>
          </ac:spMkLst>
        </pc:spChg>
      </pc:sldChg>
      <pc:sldChg chg="modNotes">
        <pc:chgData name="Schmeltzer, Paul F." userId="90c81047-c6f9-4960-9c31-b93cfa527390" providerId="ADAL" clId="{1A83C4AF-A938-4781-87C5-55AE9425DAC0}" dt="2025-07-30T16:20:13.597" v="153"/>
        <pc:sldMkLst>
          <pc:docMk/>
          <pc:sldMk cId="4036001495" sldId="360"/>
        </pc:sldMkLst>
      </pc:sldChg>
      <pc:sldChg chg="add del">
        <pc:chgData name="Schmeltzer, Paul F." userId="90c81047-c6f9-4960-9c31-b93cfa527390" providerId="ADAL" clId="{1A83C4AF-A938-4781-87C5-55AE9425DAC0}" dt="2025-07-30T16:05:13.663" v="55" actId="2890"/>
        <pc:sldMkLst>
          <pc:docMk/>
          <pc:sldMk cId="255516617" sldId="361"/>
        </pc:sldMkLst>
      </pc:sldChg>
      <pc:sldChg chg="delSp modSp add mod modNotes">
        <pc:chgData name="Schmeltzer, Paul F." userId="90c81047-c6f9-4960-9c31-b93cfa527390" providerId="ADAL" clId="{1A83C4AF-A938-4781-87C5-55AE9425DAC0}" dt="2025-07-30T16:21:21.249" v="156" actId="478"/>
        <pc:sldMkLst>
          <pc:docMk/>
          <pc:sldMk cId="3147379530" sldId="361"/>
        </pc:sldMkLst>
        <pc:spChg chg="del mod">
          <ac:chgData name="Schmeltzer, Paul F." userId="90c81047-c6f9-4960-9c31-b93cfa527390" providerId="ADAL" clId="{1A83C4AF-A938-4781-87C5-55AE9425DAC0}" dt="2025-07-30T16:21:21.249" v="156" actId="478"/>
          <ac:spMkLst>
            <pc:docMk/>
            <pc:sldMk cId="3147379530" sldId="361"/>
            <ac:spMk id="3" creationId="{1A2132FA-5BE1-1C47-FF78-32770A58485C}"/>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0952"/>
          <c:y val="0.150952"/>
          <c:w val="0.69809600000000005"/>
          <c:h val="0.68559599999999998"/>
        </c:manualLayout>
      </c:layout>
      <c:doughnutChart>
        <c:varyColors val="0"/>
        <c:ser>
          <c:idx val="0"/>
          <c:order val="0"/>
          <c:tx>
            <c:strRef>
              <c:f>Sheet1!$A$2</c:f>
              <c:strCache>
                <c:ptCount val="1"/>
                <c:pt idx="0">
                  <c:v>Region 1</c:v>
                </c:pt>
              </c:strCache>
            </c:strRef>
          </c:tx>
          <c:spPr>
            <a:solidFill>
              <a:srgbClr val="5CCA84"/>
            </a:solidFill>
            <a:ln w="12700" cap="flat">
              <a:noFill/>
              <a:miter lim="400000"/>
            </a:ln>
            <a:effectLst/>
          </c:spPr>
          <c:dPt>
            <c:idx val="0"/>
            <c:bubble3D val="0"/>
            <c:extLst>
              <c:ext xmlns:c16="http://schemas.microsoft.com/office/drawing/2014/chart" uri="{C3380CC4-5D6E-409C-BE32-E72D297353CC}">
                <c16:uniqueId val="{00000001-45A2-4D60-B706-59A9A65A43BD}"/>
              </c:ext>
            </c:extLst>
          </c:dPt>
          <c:dPt>
            <c:idx val="1"/>
            <c:bubble3D val="0"/>
            <c:spPr>
              <a:solidFill>
                <a:srgbClr val="377E55"/>
              </a:solidFill>
              <a:ln w="12700" cap="flat">
                <a:noFill/>
                <a:miter lim="400000"/>
              </a:ln>
              <a:effectLst/>
            </c:spPr>
            <c:extLst>
              <c:ext xmlns:c16="http://schemas.microsoft.com/office/drawing/2014/chart" uri="{C3380CC4-5D6E-409C-BE32-E72D297353CC}">
                <c16:uniqueId val="{00000003-45A2-4D60-B706-59A9A65A43BD}"/>
              </c:ext>
            </c:extLst>
          </c:dPt>
          <c:dPt>
            <c:idx val="2"/>
            <c:bubble3D val="0"/>
            <c:spPr>
              <a:solidFill>
                <a:srgbClr val="6EC1F3"/>
              </a:solidFill>
              <a:ln w="12700" cap="flat">
                <a:noFill/>
                <a:miter lim="400000"/>
              </a:ln>
              <a:effectLst/>
            </c:spPr>
            <c:extLst>
              <c:ext xmlns:c16="http://schemas.microsoft.com/office/drawing/2014/chart" uri="{C3380CC4-5D6E-409C-BE32-E72D297353CC}">
                <c16:uniqueId val="{00000005-45A2-4D60-B706-59A9A65A43BD}"/>
              </c:ext>
            </c:extLst>
          </c:dPt>
          <c:dPt>
            <c:idx val="3"/>
            <c:bubble3D val="0"/>
            <c:spPr>
              <a:solidFill>
                <a:srgbClr val="3B4EC3"/>
              </a:solidFill>
              <a:ln w="12700" cap="flat">
                <a:noFill/>
                <a:miter lim="400000"/>
              </a:ln>
              <a:effectLst/>
            </c:spPr>
            <c:extLst>
              <c:ext xmlns:c16="http://schemas.microsoft.com/office/drawing/2014/chart" uri="{C3380CC4-5D6E-409C-BE32-E72D297353CC}">
                <c16:uniqueId val="{00000007-45A2-4D60-B706-59A9A65A43BD}"/>
              </c:ext>
            </c:extLst>
          </c:dPt>
          <c:dPt>
            <c:idx val="4"/>
            <c:bubble3D val="0"/>
            <c:spPr>
              <a:solidFill>
                <a:srgbClr val="666666"/>
              </a:solidFill>
              <a:ln w="12700" cap="flat">
                <a:noFill/>
                <a:miter lim="400000"/>
              </a:ln>
              <a:effectLst/>
            </c:spPr>
            <c:extLst>
              <c:ext xmlns:c16="http://schemas.microsoft.com/office/drawing/2014/chart" uri="{C3380CC4-5D6E-409C-BE32-E72D297353CC}">
                <c16:uniqueId val="{00000009-45A2-4D60-B706-59A9A65A43BD}"/>
              </c:ext>
            </c:extLst>
          </c:dPt>
          <c:dPt>
            <c:idx val="5"/>
            <c:bubble3D val="0"/>
            <c:spPr>
              <a:solidFill>
                <a:srgbClr val="B4B4B4"/>
              </a:solidFill>
              <a:ln w="12700" cap="flat">
                <a:noFill/>
                <a:miter lim="400000"/>
              </a:ln>
              <a:effectLst/>
            </c:spPr>
            <c:extLst>
              <c:ext xmlns:c16="http://schemas.microsoft.com/office/drawing/2014/chart" uri="{C3380CC4-5D6E-409C-BE32-E72D297353CC}">
                <c16:uniqueId val="{0000000B-45A2-4D60-B706-59A9A65A43BD}"/>
              </c:ext>
            </c:extLst>
          </c:dPt>
          <c:dLbls>
            <c:dLbl>
              <c:idx val="0"/>
              <c:numFmt formatCode="#,##0%" sourceLinked="0"/>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extLst>
                <c:ext xmlns:c16="http://schemas.microsoft.com/office/drawing/2014/chart" uri="{C3380CC4-5D6E-409C-BE32-E72D297353CC}">
                  <c16:uniqueId val="{00000001-45A2-4D60-B706-59A9A65A43BD}"/>
                </c:ext>
              </c:extLst>
            </c:dLbl>
            <c:dLbl>
              <c:idx val="1"/>
              <c:numFmt formatCode="#,##0%" sourceLinked="0"/>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extLst>
                <c:ext xmlns:c16="http://schemas.microsoft.com/office/drawing/2014/chart" uri="{C3380CC4-5D6E-409C-BE32-E72D297353CC}">
                  <c16:uniqueId val="{00000003-45A2-4D60-B706-59A9A65A43BD}"/>
                </c:ext>
              </c:extLst>
            </c:dLbl>
            <c:dLbl>
              <c:idx val="2"/>
              <c:numFmt formatCode="#,##0%" sourceLinked="0"/>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extLst>
                <c:ext xmlns:c16="http://schemas.microsoft.com/office/drawing/2014/chart" uri="{C3380CC4-5D6E-409C-BE32-E72D297353CC}">
                  <c16:uniqueId val="{00000005-45A2-4D60-B706-59A9A65A43BD}"/>
                </c:ext>
              </c:extLst>
            </c:dLbl>
            <c:dLbl>
              <c:idx val="3"/>
              <c:numFmt formatCode="#,##0%" sourceLinked="0"/>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extLst>
                <c:ext xmlns:c16="http://schemas.microsoft.com/office/drawing/2014/chart" uri="{C3380CC4-5D6E-409C-BE32-E72D297353CC}">
                  <c16:uniqueId val="{00000007-45A2-4D60-B706-59A9A65A43BD}"/>
                </c:ext>
              </c:extLst>
            </c:dLbl>
            <c:dLbl>
              <c:idx val="4"/>
              <c:numFmt formatCode="#,##0%" sourceLinked="0"/>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extLst>
                <c:ext xmlns:c16="http://schemas.microsoft.com/office/drawing/2014/chart" uri="{C3380CC4-5D6E-409C-BE32-E72D297353CC}">
                  <c16:uniqueId val="{00000009-45A2-4D60-B706-59A9A65A43BD}"/>
                </c:ext>
              </c:extLst>
            </c:dLbl>
            <c:dLbl>
              <c:idx val="5"/>
              <c:numFmt formatCode="#,##0%" sourceLinked="0"/>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extLst>
                <c:ext xmlns:c16="http://schemas.microsoft.com/office/drawing/2014/chart" uri="{C3380CC4-5D6E-409C-BE32-E72D297353CC}">
                  <c16:uniqueId val="{0000000B-45A2-4D60-B706-59A9A65A43BD}"/>
                </c:ext>
              </c:extLst>
            </c:dLbl>
            <c:numFmt formatCode="#,##0%" sourceLinked="0"/>
            <c:spPr>
              <a:noFill/>
              <a:ln>
                <a:noFill/>
              </a:ln>
              <a:effectLst/>
            </c:spPr>
            <c:txPr>
              <a:bodyPr/>
              <a:lstStyle/>
              <a:p>
                <a:pPr>
                  <a:defRPr sz="2650" b="0" i="0" u="none" strike="noStrike">
                    <a:solidFill>
                      <a:srgbClr val="000000"/>
                    </a:solidFill>
                    <a:latin typeface="Century Gothic"/>
                  </a:defRPr>
                </a:pPr>
                <a:endParaRPr lang="en-U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C-45A2-4D60-B706-59A9A65A43BD}"/>
            </c:ext>
          </c:extLst>
        </c:ser>
        <c:dLbls>
          <c:showLegendKey val="0"/>
          <c:showVal val="0"/>
          <c:showCatName val="0"/>
          <c:showSerName val="0"/>
          <c:showPercent val="0"/>
          <c:showBubbleSize val="0"/>
          <c:showLeaderLines val="1"/>
        </c:dLbls>
        <c:firstSliceAng val="0"/>
        <c:holeSize val="62"/>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0141900000000002E-2"/>
          <c:y val="5.5127900000000001E-2"/>
          <c:w val="0.91485799999999995"/>
          <c:h val="0.85234200000000004"/>
        </c:manualLayout>
      </c:layout>
      <c:barChart>
        <c:barDir val="col"/>
        <c:grouping val="clustered"/>
        <c:varyColors val="0"/>
        <c:ser>
          <c:idx val="0"/>
          <c:order val="0"/>
          <c:tx>
            <c:strRef>
              <c:f>Sheet1!$A$2</c:f>
              <c:strCache>
                <c:ptCount val="1"/>
                <c:pt idx="0">
                  <c:v>Region 1</c:v>
                </c:pt>
              </c:strCache>
            </c:strRef>
          </c:tx>
          <c:spPr>
            <a:solidFill>
              <a:srgbClr val="B3EAB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7CBA-44D5-9C07-6B923F483FED}"/>
            </c:ext>
          </c:extLst>
        </c:ser>
        <c:ser>
          <c:idx val="1"/>
          <c:order val="1"/>
          <c:tx>
            <c:strRef>
              <c:f>Sheet1!$A$3</c:f>
              <c:strCache>
                <c:ptCount val="1"/>
                <c:pt idx="0">
                  <c:v>Region 2</c:v>
                </c:pt>
              </c:strCache>
            </c:strRef>
          </c:tx>
          <c:spPr>
            <a:solidFill>
              <a:srgbClr val="5CCA84"/>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7CBA-44D5-9C07-6B923F483FED}"/>
            </c:ext>
          </c:extLst>
        </c:ser>
        <c:ser>
          <c:idx val="2"/>
          <c:order val="2"/>
          <c:tx>
            <c:strRef>
              <c:f>Sheet1!$A$4</c:f>
              <c:strCache>
                <c:ptCount val="1"/>
                <c:pt idx="0">
                  <c:v>Region 3</c:v>
                </c:pt>
              </c:strCache>
            </c:strRef>
          </c:tx>
          <c:spPr>
            <a:solidFill>
              <a:srgbClr val="377E55"/>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Sheet1!$B$4:$E$4</c:f>
              <c:numCache>
                <c:formatCode>General</c:formatCode>
                <c:ptCount val="4"/>
                <c:pt idx="0">
                  <c:v>45</c:v>
                </c:pt>
                <c:pt idx="1">
                  <c:v>20</c:v>
                </c:pt>
                <c:pt idx="2">
                  <c:v>60</c:v>
                </c:pt>
                <c:pt idx="3">
                  <c:v>75</c:v>
                </c:pt>
              </c:numCache>
            </c:numRef>
          </c:val>
          <c:extLst>
            <c:ext xmlns:c16="http://schemas.microsoft.com/office/drawing/2014/chart" uri="{C3380CC4-5D6E-409C-BE32-E72D297353CC}">
              <c16:uniqueId val="{00000002-7CBA-44D5-9C07-6B923F483FED}"/>
            </c:ext>
          </c:extLst>
        </c:ser>
        <c:dLbls>
          <c:showLegendKey val="0"/>
          <c:showVal val="0"/>
          <c:showCatName val="0"/>
          <c:showSerName val="0"/>
          <c:showPercent val="0"/>
          <c:showBubbleSize val="0"/>
        </c:dLbls>
        <c:gapWidth val="1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750" b="0" i="0" u="none" strike="noStrike">
                <a:solidFill>
                  <a:srgbClr val="000000"/>
                </a:solidFill>
                <a:latin typeface="Century Gothic"/>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4B4B4"/>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2750" b="0" i="0" u="none" strike="noStrike">
                <a:solidFill>
                  <a:srgbClr val="000000"/>
                </a:solidFill>
                <a:latin typeface="Century Gothic"/>
              </a:defRPr>
            </a:pPr>
            <a:endParaRPr lang="en-US"/>
          </a:p>
        </c:txPr>
        <c:crossAx val="2094734552"/>
        <c:crosses val="autoZero"/>
        <c:crossBetween val="between"/>
        <c:majorUnit val="20"/>
        <c:minorUnit val="10"/>
      </c:valAx>
      <c:spPr>
        <a:solidFill>
          <a:srgbClr val="FFFFFF"/>
        </a:soli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omments/modernComment_15E_D63079DF.xml><?xml version="1.0" encoding="utf-8"?>
<p188:cmLst xmlns:a="http://schemas.openxmlformats.org/drawingml/2006/main" xmlns:r="http://schemas.openxmlformats.org/officeDocument/2006/relationships" xmlns:p188="http://schemas.microsoft.com/office/powerpoint/2018/8/main">
  <p188:cm id="{E2BE8828-2035-4A53-BE4F-E20576E446B7}" authorId="{624F9EF8-7B17-92BF-9253-1AA91CE80B21}" created="2025-07-23T05:20:04.600">
    <pc:sldMkLst xmlns:pc="http://schemas.microsoft.com/office/powerpoint/2013/main/command">
      <pc:docMk/>
      <pc:sldMk cId="3593501151" sldId="350"/>
    </pc:sldMkLst>
    <p188:txBody>
      <a:bodyPr/>
      <a:lstStyle/>
      <a:p>
        <a:r>
          <a:rPr lang="en-US"/>
          <a:t>HIPAA regulated entities typically exempted from Delete Act but could fall under the definition of a data broker.</a:t>
        </a:r>
      </a:p>
    </p188:txBody>
  </p188:cm>
</p188:cmLst>
</file>

<file path=ppt/comments/modernComment_15F_F18F38E2.xml><?xml version="1.0" encoding="utf-8"?>
<p188:cmLst xmlns:a="http://schemas.openxmlformats.org/drawingml/2006/main" xmlns:r="http://schemas.openxmlformats.org/officeDocument/2006/relationships" xmlns:p188="http://schemas.microsoft.com/office/powerpoint/2018/8/main">
  <p188:cm id="{616A8596-2819-4C51-A9EA-A223A7C861BB}" authorId="{624F9EF8-7B17-92BF-9253-1AA91CE80B21}" created="2025-07-23T05:17:58.301">
    <ac:txMkLst xmlns:ac="http://schemas.microsoft.com/office/drawing/2013/main/command">
      <pc:docMk xmlns:pc="http://schemas.microsoft.com/office/powerpoint/2013/main/command"/>
      <pc:sldMk xmlns:pc="http://schemas.microsoft.com/office/powerpoint/2013/main/command" cId="4052695266" sldId="351"/>
      <ac:spMk id="4" creationId="{E0157D37-E9ED-0761-70B7-195E2782A9EB}"/>
      <ac:txMk cp="0" len="6">
        <ac:context len="415" hash="1427918941"/>
      </ac:txMk>
    </ac:txMkLst>
    <p188:pos x="3232150" y="462073"/>
    <p188:txBody>
      <a:bodyPr/>
      <a:lstStyle/>
      <a:p>
        <a:r>
          <a:rPr lang="en-US"/>
          <a:t>Discuss data that “infers” a health status falls under definition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44C14A-31B9-40CB-B2C1-2797DB3D099D}"/>
              </a:ext>
            </a:extLst>
          </p:cNvPr>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909482-9A79-40CC-A8F7-4B02A8B9CB77}"/>
              </a:ext>
            </a:extLst>
          </p:cNvPr>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F1172AF3-D60C-40A8-AB7A-479F98BFDF45}" type="datetimeFigureOut">
              <a:rPr lang="en-US" smtClean="0"/>
              <a:t>7/30/2025</a:t>
            </a:fld>
            <a:endParaRPr lang="en-US" dirty="0"/>
          </a:p>
        </p:txBody>
      </p:sp>
      <p:sp>
        <p:nvSpPr>
          <p:cNvPr id="4" name="Footer Placeholder 3">
            <a:extLst>
              <a:ext uri="{FF2B5EF4-FFF2-40B4-BE49-F238E27FC236}">
                <a16:creationId xmlns:a16="http://schemas.microsoft.com/office/drawing/2014/main" id="{F296D93F-D27B-410D-80F5-22797BDF713A}"/>
              </a:ext>
            </a:extLst>
          </p:cNvPr>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D72C5C-F8BB-447A-AEF2-06EE48BC8189}"/>
              </a:ext>
            </a:extLst>
          </p:cNvPr>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37982ABB-02F4-4FE7-BF5C-3A20BBC83E98}" type="slidenum">
              <a:rPr lang="en-US" smtClean="0"/>
              <a:t>‹#›</a:t>
            </a:fld>
            <a:endParaRPr lang="en-US" dirty="0"/>
          </a:p>
        </p:txBody>
      </p:sp>
    </p:spTree>
    <p:extLst>
      <p:ext uri="{BB962C8B-B14F-4D97-AF65-F5344CB8AC3E}">
        <p14:creationId xmlns:p14="http://schemas.microsoft.com/office/powerpoint/2010/main" val="192901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98463" y="696913"/>
            <a:ext cx="6188075" cy="3481387"/>
          </a:xfrm>
          <a:prstGeom prst="rect">
            <a:avLst/>
          </a:prstGeom>
        </p:spPr>
        <p:txBody>
          <a:bodyPr lIns="92958" tIns="46479" rIns="92958" bIns="46479"/>
          <a:lstStyle/>
          <a:p>
            <a:endParaRPr dirty="0"/>
          </a:p>
        </p:txBody>
      </p:sp>
      <p:sp>
        <p:nvSpPr>
          <p:cNvPr id="271" name="Shape 271"/>
          <p:cNvSpPr>
            <a:spLocks noGrp="1"/>
          </p:cNvSpPr>
          <p:nvPr>
            <p:ph type="body" sz="quarter" idx="1"/>
          </p:nvPr>
        </p:nvSpPr>
        <p:spPr>
          <a:xfrm>
            <a:off x="931334" y="4409758"/>
            <a:ext cx="5122333" cy="4177665"/>
          </a:xfrm>
          <a:prstGeom prst="rect">
            <a:avLst/>
          </a:prstGeom>
        </p:spPr>
        <p:txBody>
          <a:bodyPr lIns="92958" tIns="46479" rIns="92958" bIns="4647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5024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217DC-DA02-EC72-7EC0-E028A96A1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FB5CC-A435-FB15-DAB8-CD669B8E2D75}"/>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04E02247-ED52-AA96-9099-51EF7CC3DFA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066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C581B-A50F-3E6C-5D21-26A4747AD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93C5B-F643-FBC1-6F9A-FEB999045D75}"/>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BD27DA5F-A59E-8EF9-0A7D-4E28C4C856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35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517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362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68D4-0B02-D926-C1EA-81E580EF8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A6529-FB3A-8A9F-742D-7C12D68C09F8}"/>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00DF1126-CD84-8A58-B660-D03AE530583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6356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09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a:t>MSSP</a:t>
            </a:r>
          </a:p>
        </p:txBody>
      </p:sp>
    </p:spTree>
    <p:extLst>
      <p:ext uri="{BB962C8B-B14F-4D97-AF65-F5344CB8AC3E}">
        <p14:creationId xmlns:p14="http://schemas.microsoft.com/office/powerpoint/2010/main" val="341627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972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28F4-7763-1921-C387-17D875B5B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F3E45-E267-8C43-15A1-A3BAE698648D}"/>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B6328509-19A4-7A57-BAAE-BF9A82094BD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733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DF9BA-DFC2-D408-E6A6-3CBDF59CF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21A05-EBF9-BF0E-7394-A67A4959E21C}"/>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66F8EB5F-D026-D6D7-75FC-A3066117824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63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225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88062-66A2-FF9C-68DF-CCFE17CD5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F2E6A-F038-3818-CCFD-C2F049A8644A}"/>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070CE4DD-5AD6-D6AD-F2B2-25A4D2DB524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5226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B98B-221D-E77F-4DCC-381D9B346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4971D-015E-3036-C770-EE9B04779A9C}"/>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35572258-7A2E-BF81-2DBD-E398FF51E83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949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1182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C4D9-8132-4EAE-D27B-388BE0C8A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13B31-6527-D9BF-6FEE-65C38DFFCF30}"/>
              </a:ext>
            </a:extLst>
          </p:cNvPr>
          <p:cNvSpPr>
            <a:spLocks noGrp="1" noRot="1" noChangeAspect="1"/>
          </p:cNvSpPr>
          <p:nvPr>
            <p:ph type="sldImg"/>
          </p:nvPr>
        </p:nvSpPr>
        <p:spPr>
          <a:xfrm>
            <a:off x="398463" y="696913"/>
            <a:ext cx="6188075" cy="3481387"/>
          </a:xfrm>
        </p:spPr>
      </p:sp>
      <p:sp>
        <p:nvSpPr>
          <p:cNvPr id="3" name="Notes Placeholder 2">
            <a:extLst>
              <a:ext uri="{FF2B5EF4-FFF2-40B4-BE49-F238E27FC236}">
                <a16:creationId xmlns:a16="http://schemas.microsoft.com/office/drawing/2014/main" id="{B73DDE4E-DCA9-E83C-3639-450DA1A2F9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172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Black">
    <p:bg>
      <p:bgPr>
        <a:solidFill>
          <a:srgbClr val="000000"/>
        </a:solidFill>
        <a:effectLst/>
      </p:bgPr>
    </p:bg>
    <p:spTree>
      <p:nvGrpSpPr>
        <p:cNvPr id="1" name=""/>
        <p:cNvGrpSpPr/>
        <p:nvPr/>
      </p:nvGrpSpPr>
      <p:grpSpPr>
        <a:xfrm>
          <a:off x="0" y="0"/>
          <a:ext cx="0" cy="0"/>
          <a:chOff x="0" y="0"/>
          <a:chExt cx="0" cy="0"/>
        </a:xfrm>
      </p:grpSpPr>
      <p:pic>
        <p:nvPicPr>
          <p:cNvPr id="31" name="CH_logo_KO_2020.png" descr="CH_logo_KO_2020.png"/>
          <p:cNvPicPr>
            <a:picLocks noChangeAspect="1"/>
          </p:cNvPicPr>
          <p:nvPr/>
        </p:nvPicPr>
        <p:blipFill>
          <a:blip r:embed="rId2"/>
          <a:stretch>
            <a:fillRect/>
          </a:stretch>
        </p:blipFill>
        <p:spPr>
          <a:xfrm>
            <a:off x="1393640" y="1093502"/>
            <a:ext cx="2876934" cy="637421"/>
          </a:xfrm>
          <a:prstGeom prst="rect">
            <a:avLst/>
          </a:prstGeom>
          <a:ln w="12700">
            <a:miter lim="400000"/>
          </a:ln>
        </p:spPr>
      </p:pic>
      <p:pic>
        <p:nvPicPr>
          <p:cNvPr id="32" name="CH_Pattern_Linework_rgb.png" descr="CH_Pattern_Linework_rgb.png"/>
          <p:cNvPicPr>
            <a:picLocks noChangeAspect="1"/>
          </p:cNvPicPr>
          <p:nvPr/>
        </p:nvPicPr>
        <p:blipFill>
          <a:blip r:embed="rId3"/>
          <a:stretch>
            <a:fillRect/>
          </a:stretch>
        </p:blipFill>
        <p:spPr>
          <a:xfrm>
            <a:off x="21627881" y="613224"/>
            <a:ext cx="2762292" cy="10211847"/>
          </a:xfrm>
          <a:prstGeom prst="rect">
            <a:avLst/>
          </a:prstGeom>
          <a:ln w="12700">
            <a:miter lim="400000"/>
          </a:ln>
        </p:spPr>
      </p:pic>
      <p:sp>
        <p:nvSpPr>
          <p:cNvPr id="36" name="Slide Number"/>
          <p:cNvSpPr txBox="1">
            <a:spLocks noGrp="1"/>
          </p:cNvSpPr>
          <p:nvPr>
            <p:ph type="sldNum" sz="quarter" idx="2"/>
          </p:nvPr>
        </p:nvSpPr>
        <p:spPr>
          <a:xfrm>
            <a:off x="12014797" y="13099998"/>
            <a:ext cx="341909" cy="355601"/>
          </a:xfrm>
          <a:prstGeom prst="rect">
            <a:avLst/>
          </a:prstGeom>
        </p:spPr>
        <p:txBody>
          <a:bodyPr lIns="50800" tIns="50800" rIns="50800" bIns="50800"/>
          <a:lstStyle/>
          <a:p>
            <a:fld id="{86CB4B4D-7CA3-9044-876B-883B54F8677D}" type="slidenum">
              <a:t>‹#›</a:t>
            </a:fld>
            <a:endParaRPr dirty="0"/>
          </a:p>
        </p:txBody>
      </p:sp>
      <p:sp>
        <p:nvSpPr>
          <p:cNvPr id="11" name="Oct 19, 2020">
            <a:extLst>
              <a:ext uri="{FF2B5EF4-FFF2-40B4-BE49-F238E27FC236}">
                <a16:creationId xmlns:a16="http://schemas.microsoft.com/office/drawing/2014/main" id="{69BA1429-71A2-4A08-B87F-9B75E5F60DFB}"/>
              </a:ext>
            </a:extLst>
          </p:cNvPr>
          <p:cNvSpPr txBox="1">
            <a:spLocks noGrp="1"/>
          </p:cNvSpPr>
          <p:nvPr>
            <p:ph type="body" sz="quarter" idx="21" hasCustomPrompt="1"/>
          </p:nvPr>
        </p:nvSpPr>
        <p:spPr>
          <a:xfrm>
            <a:off x="1391840" y="11613742"/>
            <a:ext cx="3015029" cy="559985"/>
          </a:xfrm>
          <a:prstGeom prst="rect">
            <a:avLst/>
          </a:prstGeom>
        </p:spPr>
        <p:txBody>
          <a:bodyPr lIns="0" tIns="0" rIns="0" bIns="0" anchor="ctr">
            <a:noAutofit/>
          </a:bodyPr>
          <a:lstStyle>
            <a:lvl1pPr marL="0" indent="0" defTabSz="825500">
              <a:lnSpc>
                <a:spcPct val="100000"/>
              </a:lnSpc>
              <a:spcBef>
                <a:spcPts val="0"/>
              </a:spcBef>
              <a:buSzTx/>
              <a:buNone/>
              <a:defRPr sz="2000" b="1">
                <a:solidFill>
                  <a:schemeClr val="bg1"/>
                </a:solidFill>
              </a:defRPr>
            </a:lvl1pPr>
          </a:lstStyle>
          <a:p>
            <a:r>
              <a:rPr dirty="0"/>
              <a:t>Date</a:t>
            </a:r>
          </a:p>
        </p:txBody>
      </p:sp>
      <p:sp>
        <p:nvSpPr>
          <p:cNvPr id="12" name="Presentation Title">
            <a:extLst>
              <a:ext uri="{FF2B5EF4-FFF2-40B4-BE49-F238E27FC236}">
                <a16:creationId xmlns:a16="http://schemas.microsoft.com/office/drawing/2014/main" id="{83EF4644-A74A-434C-8B48-B6E93DE37CDF}"/>
              </a:ext>
            </a:extLst>
          </p:cNvPr>
          <p:cNvSpPr txBox="1">
            <a:spLocks noGrp="1"/>
          </p:cNvSpPr>
          <p:nvPr>
            <p:ph type="title" hasCustomPrompt="1"/>
          </p:nvPr>
        </p:nvSpPr>
        <p:spPr>
          <a:xfrm>
            <a:off x="1391840" y="3366655"/>
            <a:ext cx="16101290" cy="3491345"/>
          </a:xfrm>
          <a:prstGeom prst="rect">
            <a:avLst/>
          </a:prstGeom>
        </p:spPr>
        <p:txBody>
          <a:bodyPr anchor="b"/>
          <a:lstStyle>
            <a:lvl1pPr>
              <a:lnSpc>
                <a:spcPct val="100000"/>
              </a:lnSpc>
              <a:defRPr sz="6000" spc="-171">
                <a:solidFill>
                  <a:schemeClr val="bg1"/>
                </a:solidFill>
              </a:defRPr>
            </a:lvl1pPr>
          </a:lstStyle>
          <a:p>
            <a:r>
              <a:rPr dirty="0"/>
              <a:t>Presentation Title</a:t>
            </a:r>
          </a:p>
        </p:txBody>
      </p:sp>
      <p:sp>
        <p:nvSpPr>
          <p:cNvPr id="13" name="Body Level One…">
            <a:extLst>
              <a:ext uri="{FF2B5EF4-FFF2-40B4-BE49-F238E27FC236}">
                <a16:creationId xmlns:a16="http://schemas.microsoft.com/office/drawing/2014/main" id="{C7E8494A-5722-4CA5-95E0-8ADB65ED3179}"/>
              </a:ext>
            </a:extLst>
          </p:cNvPr>
          <p:cNvSpPr txBox="1">
            <a:spLocks noGrp="1"/>
          </p:cNvSpPr>
          <p:nvPr>
            <p:ph type="body" sz="quarter" idx="1" hasCustomPrompt="1"/>
          </p:nvPr>
        </p:nvSpPr>
        <p:spPr>
          <a:xfrm>
            <a:off x="1391840" y="7201278"/>
            <a:ext cx="16101290" cy="2188348"/>
          </a:xfrm>
          <a:prstGeom prst="rect">
            <a:avLst/>
          </a:prstGeom>
        </p:spPr>
        <p:txBody>
          <a:bodyPr lIns="0" tIns="0" rIns="0" bIns="0">
            <a:noAutofit/>
          </a:bodyPr>
          <a:lstStyle>
            <a:lvl1pPr marL="0" indent="0" defTabSz="825500">
              <a:lnSpc>
                <a:spcPct val="100000"/>
              </a:lnSpc>
              <a:spcBef>
                <a:spcPts val="0"/>
              </a:spcBef>
              <a:buSzTx/>
              <a:buNone/>
              <a:defRPr sz="3500" b="0">
                <a:solidFill>
                  <a:schemeClr val="bg1"/>
                </a:solidFill>
              </a:defRPr>
            </a:lvl1pPr>
            <a:lvl2pPr marL="0" indent="457200" defTabSz="825500">
              <a:lnSpc>
                <a:spcPct val="100000"/>
              </a:lnSpc>
              <a:spcBef>
                <a:spcPts val="0"/>
              </a:spcBef>
              <a:buSzTx/>
              <a:buNone/>
              <a:defRPr sz="3500" b="1"/>
            </a:lvl2pPr>
            <a:lvl3pPr marL="0" indent="914400" defTabSz="825500">
              <a:lnSpc>
                <a:spcPct val="100000"/>
              </a:lnSpc>
              <a:spcBef>
                <a:spcPts val="0"/>
              </a:spcBef>
              <a:buSzTx/>
              <a:buNone/>
              <a:defRPr sz="3500" b="1"/>
            </a:lvl3pPr>
            <a:lvl4pPr marL="0" indent="1371600" defTabSz="825500">
              <a:lnSpc>
                <a:spcPct val="100000"/>
              </a:lnSpc>
              <a:spcBef>
                <a:spcPts val="0"/>
              </a:spcBef>
              <a:buSzTx/>
              <a:buNone/>
              <a:defRPr sz="3500" b="1"/>
            </a:lvl4pPr>
            <a:lvl5pPr marL="0" indent="1828800" defTabSz="825500">
              <a:lnSpc>
                <a:spcPct val="100000"/>
              </a:lnSpc>
              <a:spcBef>
                <a:spcPts val="0"/>
              </a:spcBef>
              <a:buSzTx/>
              <a:buNone/>
              <a:defRPr sz="3500" b="1"/>
            </a:lvl5pPr>
          </a:lstStyle>
          <a:p>
            <a:r>
              <a:rPr dirty="0"/>
              <a:t>Presentation Subtitle</a:t>
            </a:r>
          </a:p>
        </p:txBody>
      </p:sp>
      <p:sp>
        <p:nvSpPr>
          <p:cNvPr id="14" name="Line">
            <a:extLst>
              <a:ext uri="{FF2B5EF4-FFF2-40B4-BE49-F238E27FC236}">
                <a16:creationId xmlns:a16="http://schemas.microsoft.com/office/drawing/2014/main" id="{82EF76D4-3246-4080-B6EA-9A7CB923F40F}"/>
              </a:ext>
            </a:extLst>
          </p:cNvPr>
          <p:cNvSpPr/>
          <p:nvPr userDrawn="1"/>
        </p:nvSpPr>
        <p:spPr>
          <a:xfrm>
            <a:off x="3431285" y="11900268"/>
            <a:ext cx="14061845" cy="1"/>
          </a:xfrm>
          <a:prstGeom prst="line">
            <a:avLst/>
          </a:prstGeom>
          <a:ln w="38100">
            <a:solidFill>
              <a:srgbClr val="5CCA84"/>
            </a:solidFill>
            <a:miter lim="400000"/>
          </a:ln>
        </p:spPr>
        <p:txBody>
          <a:bodyPr lIns="50800" tIns="50800" rIns="50800" bIns="50800" anchor="ctr"/>
          <a:lstStyle/>
          <a:p>
            <a:endParaRPr dirty="0"/>
          </a:p>
        </p:txBody>
      </p:sp>
      <p:sp>
        <p:nvSpPr>
          <p:cNvPr id="15" name="Oct 19, 2020">
            <a:extLst>
              <a:ext uri="{FF2B5EF4-FFF2-40B4-BE49-F238E27FC236}">
                <a16:creationId xmlns:a16="http://schemas.microsoft.com/office/drawing/2014/main" id="{A9541CEB-D457-42FE-ABBF-3432836D072B}"/>
              </a:ext>
            </a:extLst>
          </p:cNvPr>
          <p:cNvSpPr txBox="1">
            <a:spLocks noGrp="1"/>
          </p:cNvSpPr>
          <p:nvPr>
            <p:ph type="body" sz="quarter" idx="22" hasCustomPrompt="1"/>
          </p:nvPr>
        </p:nvSpPr>
        <p:spPr>
          <a:xfrm>
            <a:off x="1391840" y="9427443"/>
            <a:ext cx="16168539" cy="1544174"/>
          </a:xfrm>
          <a:prstGeom prst="rect">
            <a:avLst/>
          </a:prstGeom>
        </p:spPr>
        <p:txBody>
          <a:bodyPr lIns="0" tIns="0" rIns="0" bIns="0" anchor="t">
            <a:noAutofit/>
          </a:bodyPr>
          <a:lstStyle>
            <a:lvl1pPr marL="0" indent="0" defTabSz="825500">
              <a:lnSpc>
                <a:spcPct val="100000"/>
              </a:lnSpc>
              <a:spcBef>
                <a:spcPts val="0"/>
              </a:spcBef>
              <a:buSzTx/>
              <a:buNone/>
              <a:defRPr sz="2000" b="1">
                <a:solidFill>
                  <a:schemeClr val="bg1"/>
                </a:solidFill>
              </a:defRPr>
            </a:lvl1pPr>
          </a:lstStyle>
          <a:p>
            <a:r>
              <a:rPr lang="en-US" dirty="0"/>
              <a:t>Author</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10" name="Body Level One…"/>
          <p:cNvSpPr txBox="1">
            <a:spLocks noGrp="1"/>
          </p:cNvSpPr>
          <p:nvPr>
            <p:ph type="body" idx="1" hasCustomPrompt="1"/>
          </p:nvPr>
        </p:nvSpPr>
        <p:spPr>
          <a:xfrm>
            <a:off x="1384300" y="4248504"/>
            <a:ext cx="21615400" cy="6748671"/>
          </a:xfrm>
          <a:prstGeom prst="rect">
            <a:avLst/>
          </a:prstGeom>
        </p:spPr>
        <p:txBody>
          <a:bodyPr lIns="0" tIns="0" rIns="0" bIns="0" numCol="2" spcCol="1080769">
            <a:noAutofit/>
          </a:bodyPr>
          <a:lstStyle/>
          <a:p>
            <a:r>
              <a:t>Slide bullet text</a:t>
            </a:r>
          </a:p>
          <a:p>
            <a:pPr lvl="1"/>
            <a:endParaRPr/>
          </a:p>
          <a:p>
            <a:pPr lvl="2"/>
            <a:endParaRPr/>
          </a:p>
          <a:p>
            <a:pPr lvl="3"/>
            <a:endParaRPr/>
          </a:p>
          <a:p>
            <a:pPr lvl="4"/>
            <a:endParaRPr/>
          </a:p>
        </p:txBody>
      </p:sp>
      <p:pic>
        <p:nvPicPr>
          <p:cNvPr id="111" name="CH_monogram_rgb_2020.png" descr="CH_monogram_rgb_2020.png"/>
          <p:cNvPicPr>
            <a:picLocks noChangeAspect="1"/>
          </p:cNvPicPr>
          <p:nvPr/>
        </p:nvPicPr>
        <p:blipFill>
          <a:blip r:embed="rId2"/>
          <a:stretch>
            <a:fillRect/>
          </a:stretch>
        </p:blipFill>
        <p:spPr>
          <a:xfrm>
            <a:off x="1383957" y="12157585"/>
            <a:ext cx="708321" cy="635001"/>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Light Gray">
    <p:bg>
      <p:bgPr>
        <a:solidFill>
          <a:srgbClr val="F5F5F5"/>
        </a:solidFill>
        <a:effectLst/>
      </p:bgPr>
    </p:bg>
    <p:spTree>
      <p:nvGrpSpPr>
        <p:cNvPr id="1" name=""/>
        <p:cNvGrpSpPr/>
        <p:nvPr/>
      </p:nvGrpSpPr>
      <p:grpSpPr>
        <a:xfrm>
          <a:off x="0" y="0"/>
          <a:ext cx="0" cy="0"/>
          <a:chOff x="0" y="0"/>
          <a:chExt cx="0" cy="0"/>
        </a:xfrm>
      </p:grpSpPr>
      <p:pic>
        <p:nvPicPr>
          <p:cNvPr id="148" name="CH_Pattern_Linework_gray_rgb.png" descr="CH_Pattern_Linework_gray_rgb.png"/>
          <p:cNvPicPr>
            <a:picLocks noChangeAspect="1"/>
          </p:cNvPicPr>
          <p:nvPr/>
        </p:nvPicPr>
        <p:blipFill>
          <a:blip r:embed="rId2">
            <a:alphaModFix amt="25000"/>
          </a:blip>
          <a:srcRect t="59" b="59"/>
          <a:stretch>
            <a:fillRect/>
          </a:stretch>
        </p:blipFill>
        <p:spPr>
          <a:xfrm>
            <a:off x="21589801" y="6349404"/>
            <a:ext cx="2762293" cy="10211847"/>
          </a:xfrm>
          <a:prstGeom prst="rect">
            <a:avLst/>
          </a:prstGeom>
          <a:ln w="12700">
            <a:miter lim="400000"/>
          </a:ln>
        </p:spPr>
      </p:pic>
      <p:pic>
        <p:nvPicPr>
          <p:cNvPr id="149" name="CH_Pattern_Shape_gray_rgb.png" descr="CH_Pattern_Shape_gray_rgb.png"/>
          <p:cNvPicPr>
            <a:picLocks noChangeAspect="1"/>
          </p:cNvPicPr>
          <p:nvPr/>
        </p:nvPicPr>
        <p:blipFill>
          <a:blip r:embed="rId3">
            <a:alphaModFix amt="25000"/>
          </a:blip>
          <a:srcRect l="207" r="207"/>
          <a:stretch>
            <a:fillRect/>
          </a:stretch>
        </p:blipFill>
        <p:spPr>
          <a:xfrm>
            <a:off x="-11071" y="-2241749"/>
            <a:ext cx="1270001" cy="4229451"/>
          </a:xfrm>
          <a:prstGeom prst="rect">
            <a:avLst/>
          </a:prstGeom>
          <a:ln w="12700">
            <a:miter lim="400000"/>
          </a:ln>
        </p:spPr>
      </p:pic>
      <p:sp>
        <p:nvSpPr>
          <p:cNvPr id="150" name="Section Title"/>
          <p:cNvSpPr txBox="1">
            <a:spLocks noGrp="1"/>
          </p:cNvSpPr>
          <p:nvPr>
            <p:ph type="title" hasCustomPrompt="1"/>
          </p:nvPr>
        </p:nvSpPr>
        <p:spPr>
          <a:xfrm>
            <a:off x="1396996" y="4914900"/>
            <a:ext cx="16127122" cy="6224886"/>
          </a:xfrm>
          <a:prstGeom prst="rect">
            <a:avLst/>
          </a:prstGeom>
        </p:spPr>
        <p:txBody>
          <a:bodyPr/>
          <a:lstStyle>
            <a:lvl1pPr>
              <a:lnSpc>
                <a:spcPct val="100000"/>
              </a:lnSpc>
              <a:defRPr sz="9500" spc="-190"/>
            </a:lvl1pPr>
          </a:lstStyle>
          <a:p>
            <a:r>
              <a:t>Section Title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152" name="CH_monogram_rgb_2020.png" descr="CH_monogram_rgb_2020.png"/>
          <p:cNvPicPr>
            <a:picLocks noChangeAspect="1"/>
          </p:cNvPicPr>
          <p:nvPr/>
        </p:nvPicPr>
        <p:blipFill>
          <a:blip r:embed="rId4"/>
          <a:stretch>
            <a:fillRect/>
          </a:stretch>
        </p:blipFill>
        <p:spPr>
          <a:xfrm>
            <a:off x="1397000" y="12153900"/>
            <a:ext cx="708320" cy="635000"/>
          </a:xfrm>
          <a:prstGeom prst="rect">
            <a:avLst/>
          </a:prstGeom>
          <a:ln w="12700">
            <a:miter lim="400000"/>
          </a:ln>
        </p:spPr>
      </p:pic>
      <p:sp>
        <p:nvSpPr>
          <p:cNvPr id="153" name="clarkhill.com"/>
          <p:cNvSpPr txBox="1"/>
          <p:nvPr/>
        </p:nvSpPr>
        <p:spPr>
          <a:xfrm>
            <a:off x="18789832" y="12574561"/>
            <a:ext cx="3015029" cy="25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b="1">
                <a:solidFill>
                  <a:srgbClr val="5CCA84"/>
                </a:solidFill>
              </a:defRPr>
            </a:lvl1pPr>
          </a:lstStyle>
          <a:p>
            <a:r>
              <a:rPr dirty="0"/>
              <a:t>clarkhill.com</a:t>
            </a:r>
          </a:p>
        </p:txBody>
      </p:sp>
      <p:sp>
        <p:nvSpPr>
          <p:cNvPr id="154" name="Subtitle"/>
          <p:cNvSpPr txBox="1">
            <a:spLocks noGrp="1"/>
          </p:cNvSpPr>
          <p:nvPr>
            <p:ph type="body" sz="quarter" idx="21"/>
          </p:nvPr>
        </p:nvSpPr>
        <p:spPr>
          <a:xfrm>
            <a:off x="1447800" y="3867149"/>
            <a:ext cx="16025515" cy="546101"/>
          </a:xfrm>
          <a:prstGeom prst="rect">
            <a:avLst/>
          </a:prstGeom>
        </p:spPr>
        <p:txBody>
          <a:bodyPr lIns="0" tIns="0" rIns="0" bIns="0" anchor="ctr">
            <a:spAutoFit/>
          </a:bodyPr>
          <a:lstStyle>
            <a:lvl1pPr marL="0" indent="0" defTabSz="825500">
              <a:lnSpc>
                <a:spcPct val="100000"/>
              </a:lnSpc>
              <a:spcBef>
                <a:spcPts val="0"/>
              </a:spcBef>
              <a:buSzTx/>
              <a:buNone/>
              <a:defRPr sz="3500" b="1"/>
            </a:lvl1pPr>
          </a:lstStyle>
          <a:p>
            <a:r>
              <a:t>Subtitle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4" name="Slide Title"/>
          <p:cNvSpPr txBox="1">
            <a:spLocks noGrp="1"/>
          </p:cNvSpPr>
          <p:nvPr>
            <p:ph type="title" hasCustomPrompt="1"/>
          </p:nvPr>
        </p:nvSpPr>
        <p:spPr>
          <a:prstGeom prst="rect">
            <a:avLst/>
          </a:prstGeom>
        </p:spPr>
        <p:txBody>
          <a:bodyPr/>
          <a:lstStyle/>
          <a:p>
            <a:r>
              <a:t>Slide Title</a:t>
            </a:r>
          </a:p>
        </p:txBody>
      </p:sp>
      <p:sp>
        <p:nvSpPr>
          <p:cNvPr id="175" name="Slide Subtitle"/>
          <p:cNvSpPr txBox="1">
            <a:spLocks noGrp="1"/>
          </p:cNvSpPr>
          <p:nvPr>
            <p:ph type="body" sz="quarter" idx="21" hasCustomPrompt="1"/>
          </p:nvPr>
        </p:nvSpPr>
        <p:spPr>
          <a:xfrm>
            <a:off x="1397000" y="2372962"/>
            <a:ext cx="21590000" cy="934780"/>
          </a:xfrm>
          <a:prstGeom prst="rect">
            <a:avLst/>
          </a:prstGeom>
        </p:spPr>
        <p:txBody>
          <a:bodyPr lIns="0" tIns="0" rIns="0" bIns="0">
            <a:noAutofit/>
          </a:bodyPr>
          <a:lstStyle>
            <a:lvl1pPr marL="0" indent="0" defTabSz="825500">
              <a:lnSpc>
                <a:spcPct val="100000"/>
              </a:lnSpc>
              <a:spcBef>
                <a:spcPts val="0"/>
              </a:spcBef>
              <a:buSzTx/>
              <a:buNone/>
              <a:defRPr sz="3500" b="1"/>
            </a:lvl1pPr>
          </a:lstStyle>
          <a:p>
            <a:r>
              <a:t>Slide Subtitle</a:t>
            </a:r>
          </a:p>
        </p:txBody>
      </p:sp>
      <p:sp>
        <p:nvSpPr>
          <p:cNvPr id="1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with Charts">
    <p:spTree>
      <p:nvGrpSpPr>
        <p:cNvPr id="1" name=""/>
        <p:cNvGrpSpPr/>
        <p:nvPr/>
      </p:nvGrpSpPr>
      <p:grpSpPr>
        <a:xfrm>
          <a:off x="0" y="0"/>
          <a:ext cx="0" cy="0"/>
          <a:chOff x="0" y="0"/>
          <a:chExt cx="0" cy="0"/>
        </a:xfrm>
      </p:grpSpPr>
      <p:sp>
        <p:nvSpPr>
          <p:cNvPr id="183" name="Slide Title"/>
          <p:cNvSpPr txBox="1">
            <a:spLocks noGrp="1"/>
          </p:cNvSpPr>
          <p:nvPr>
            <p:ph type="title" hasCustomPrompt="1"/>
          </p:nvPr>
        </p:nvSpPr>
        <p:spPr>
          <a:prstGeom prst="rect">
            <a:avLst/>
          </a:prstGeom>
        </p:spPr>
        <p:txBody>
          <a:bodyPr/>
          <a:lstStyle/>
          <a:p>
            <a:r>
              <a:t>Slide Title</a:t>
            </a:r>
          </a:p>
        </p:txBody>
      </p:sp>
      <p:sp>
        <p:nvSpPr>
          <p:cNvPr id="184" name="Slide Subtitle"/>
          <p:cNvSpPr txBox="1">
            <a:spLocks noGrp="1"/>
          </p:cNvSpPr>
          <p:nvPr>
            <p:ph type="body" sz="quarter" idx="21" hasCustomPrompt="1"/>
          </p:nvPr>
        </p:nvSpPr>
        <p:spPr>
          <a:xfrm>
            <a:off x="1397000" y="2372962"/>
            <a:ext cx="21590000" cy="934780"/>
          </a:xfrm>
          <a:prstGeom prst="rect">
            <a:avLst/>
          </a:prstGeom>
        </p:spPr>
        <p:txBody>
          <a:bodyPr lIns="0" tIns="0" rIns="0" bIns="0">
            <a:noAutofit/>
          </a:bodyPr>
          <a:lstStyle>
            <a:lvl1pPr marL="0" indent="0" defTabSz="825500">
              <a:lnSpc>
                <a:spcPct val="100000"/>
              </a:lnSpc>
              <a:spcBef>
                <a:spcPts val="0"/>
              </a:spcBef>
              <a:buSzTx/>
              <a:buNone/>
              <a:defRPr sz="3500" b="1"/>
            </a:lvl1pPr>
          </a:lstStyle>
          <a:p>
            <a:r>
              <a:t>Slide Subtitle</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graphicFrame>
        <p:nvGraphicFramePr>
          <p:cNvPr id="186" name="2D Donut Chart"/>
          <p:cNvGraphicFramePr/>
          <p:nvPr/>
        </p:nvGraphicFramePr>
        <p:xfrm>
          <a:off x="1380034" y="3158034"/>
          <a:ext cx="9366994" cy="93669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2D Column Chart"/>
          <p:cNvGraphicFramePr/>
          <p:nvPr/>
        </p:nvGraphicFramePr>
        <p:xfrm>
          <a:off x="12103078" y="3627374"/>
          <a:ext cx="10867797" cy="78327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94" name="Agenda Title"/>
          <p:cNvSpPr txBox="1">
            <a:spLocks noGrp="1"/>
          </p:cNvSpPr>
          <p:nvPr>
            <p:ph type="title" hasCustomPrompt="1"/>
          </p:nvPr>
        </p:nvSpPr>
        <p:spPr>
          <a:xfrm>
            <a:off x="1397000" y="1079500"/>
            <a:ext cx="21590000" cy="1435100"/>
          </a:xfrm>
          <a:prstGeom prst="rect">
            <a:avLst/>
          </a:prstGeom>
        </p:spPr>
        <p:txBody>
          <a:bodyPr/>
          <a:lstStyle/>
          <a:p>
            <a:r>
              <a:t>Agenda Title</a:t>
            </a:r>
          </a:p>
        </p:txBody>
      </p:sp>
      <p:sp>
        <p:nvSpPr>
          <p:cNvPr id="195" name="Agenda Subtitle"/>
          <p:cNvSpPr txBox="1">
            <a:spLocks noGrp="1"/>
          </p:cNvSpPr>
          <p:nvPr>
            <p:ph type="body" sz="quarter" idx="21" hasCustomPrompt="1"/>
          </p:nvPr>
        </p:nvSpPr>
        <p:spPr>
          <a:xfrm>
            <a:off x="1397000" y="2372962"/>
            <a:ext cx="21590000" cy="934780"/>
          </a:xfrm>
          <a:prstGeom prst="rect">
            <a:avLst/>
          </a:prstGeom>
        </p:spPr>
        <p:txBody>
          <a:bodyPr lIns="45719" tIns="45719" rIns="45719" bIns="45719"/>
          <a:lstStyle>
            <a:lvl1pPr marL="0" indent="0" defTabSz="825500">
              <a:lnSpc>
                <a:spcPct val="100000"/>
              </a:lnSpc>
              <a:spcBef>
                <a:spcPts val="0"/>
              </a:spcBef>
              <a:buSzTx/>
              <a:buNone/>
              <a:defRPr sz="3500" b="1"/>
            </a:lvl1pPr>
          </a:lstStyle>
          <a:p>
            <a:r>
              <a:t>Agenda Subtitle</a:t>
            </a:r>
          </a:p>
        </p:txBody>
      </p:sp>
      <p:sp>
        <p:nvSpPr>
          <p:cNvPr id="196" name="Body Level One…"/>
          <p:cNvSpPr txBox="1">
            <a:spLocks noGrp="1"/>
          </p:cNvSpPr>
          <p:nvPr>
            <p:ph type="body" idx="1" hasCustomPrompt="1"/>
          </p:nvPr>
        </p:nvSpPr>
        <p:spPr>
          <a:xfrm>
            <a:off x="1397000" y="4248504"/>
            <a:ext cx="21590000" cy="6774478"/>
          </a:xfrm>
          <a:prstGeom prst="rect">
            <a:avLst/>
          </a:prstGeom>
        </p:spPr>
        <p:txBody>
          <a:bodyPr lIns="0" tIns="0" rIns="0" bIns="0">
            <a:noAutofit/>
          </a:bodyPr>
          <a:lstStyle>
            <a:lvl1pPr marL="0" indent="0" defTabSz="825500">
              <a:lnSpc>
                <a:spcPct val="100000"/>
              </a:lnSpc>
              <a:spcBef>
                <a:spcPts val="1800"/>
              </a:spcBef>
              <a:buSzTx/>
              <a:buNone/>
              <a:defRPr sz="4500" spc="-45"/>
            </a:lvl1pPr>
            <a:lvl2pPr marL="0" indent="457200" defTabSz="825500">
              <a:lnSpc>
                <a:spcPct val="100000"/>
              </a:lnSpc>
              <a:spcBef>
                <a:spcPts val="1800"/>
              </a:spcBef>
              <a:buSzTx/>
              <a:buNone/>
              <a:defRPr sz="4500" spc="-45"/>
            </a:lvl2pPr>
            <a:lvl3pPr marL="0" indent="914400" defTabSz="825500">
              <a:lnSpc>
                <a:spcPct val="100000"/>
              </a:lnSpc>
              <a:spcBef>
                <a:spcPts val="1800"/>
              </a:spcBef>
              <a:buSzTx/>
              <a:buNone/>
              <a:defRPr sz="4500" spc="-45"/>
            </a:lvl3pPr>
            <a:lvl4pPr marL="0" indent="1371600" defTabSz="825500">
              <a:lnSpc>
                <a:spcPct val="100000"/>
              </a:lnSpc>
              <a:spcBef>
                <a:spcPts val="1800"/>
              </a:spcBef>
              <a:buSzTx/>
              <a:buNone/>
              <a:defRPr sz="4500" spc="-45"/>
            </a:lvl4pPr>
            <a:lvl5pPr marL="0" indent="1828800" defTabSz="825500">
              <a:lnSpc>
                <a:spcPct val="100000"/>
              </a:lnSpc>
              <a:spcBef>
                <a:spcPts val="1800"/>
              </a:spcBef>
              <a:buSzTx/>
              <a:buNone/>
              <a:defRPr sz="4500" spc="-45"/>
            </a:lvl5pPr>
          </a:lstStyle>
          <a:p>
            <a:r>
              <a:t>Agenda Topics</a:t>
            </a:r>
          </a:p>
          <a:p>
            <a:pPr lvl="1"/>
            <a:endParaRPr/>
          </a:p>
          <a:p>
            <a:pPr lvl="2"/>
            <a:endParaRPr/>
          </a:p>
          <a:p>
            <a:pPr lvl="3"/>
            <a:endParaRPr/>
          </a:p>
          <a:p>
            <a:pPr lvl="4"/>
            <a:endParaRPr/>
          </a:p>
        </p:txBody>
      </p:sp>
      <p:sp>
        <p:nvSpPr>
          <p:cNvPr id="19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Black Back">
    <p:bg>
      <p:bgPr>
        <a:solidFill>
          <a:schemeClr val="tx1"/>
        </a:solidFill>
        <a:effectLst/>
      </p:bgPr>
    </p:bg>
    <p:spTree>
      <p:nvGrpSpPr>
        <p:cNvPr id="1" name=""/>
        <p:cNvGrpSpPr/>
        <p:nvPr/>
      </p:nvGrpSpPr>
      <p:grpSpPr>
        <a:xfrm>
          <a:off x="0" y="0"/>
          <a:ext cx="0" cy="0"/>
          <a:chOff x="0" y="0"/>
          <a:chExt cx="0" cy="0"/>
        </a:xfrm>
      </p:grpSpPr>
      <p:sp>
        <p:nvSpPr>
          <p:cNvPr id="194" name="Agenda Title"/>
          <p:cNvSpPr txBox="1">
            <a:spLocks noGrp="1"/>
          </p:cNvSpPr>
          <p:nvPr>
            <p:ph type="title" hasCustomPrompt="1"/>
          </p:nvPr>
        </p:nvSpPr>
        <p:spPr>
          <a:xfrm>
            <a:off x="1397000" y="1079500"/>
            <a:ext cx="21590000" cy="1435100"/>
          </a:xfrm>
          <a:prstGeom prst="rect">
            <a:avLst/>
          </a:prstGeom>
        </p:spPr>
        <p:txBody>
          <a:bodyPr/>
          <a:lstStyle>
            <a:lvl1pPr>
              <a:defRPr>
                <a:solidFill>
                  <a:schemeClr val="bg1"/>
                </a:solidFill>
              </a:defRPr>
            </a:lvl1pPr>
          </a:lstStyle>
          <a:p>
            <a:r>
              <a:rPr dirty="0"/>
              <a:t>Agenda Title</a:t>
            </a:r>
          </a:p>
        </p:txBody>
      </p:sp>
      <p:sp>
        <p:nvSpPr>
          <p:cNvPr id="195" name="Agenda Subtitle"/>
          <p:cNvSpPr txBox="1">
            <a:spLocks noGrp="1"/>
          </p:cNvSpPr>
          <p:nvPr>
            <p:ph type="body" sz="quarter" idx="21" hasCustomPrompt="1"/>
          </p:nvPr>
        </p:nvSpPr>
        <p:spPr>
          <a:xfrm>
            <a:off x="1397000" y="2372962"/>
            <a:ext cx="21590000" cy="934780"/>
          </a:xfrm>
          <a:prstGeom prst="rect">
            <a:avLst/>
          </a:prstGeom>
        </p:spPr>
        <p:txBody>
          <a:bodyPr lIns="45719" tIns="45719" rIns="45719" bIns="45719"/>
          <a:lstStyle>
            <a:lvl1pPr marL="0" indent="0" defTabSz="825500">
              <a:lnSpc>
                <a:spcPct val="100000"/>
              </a:lnSpc>
              <a:spcBef>
                <a:spcPts val="0"/>
              </a:spcBef>
              <a:buSzTx/>
              <a:buNone/>
              <a:defRPr sz="3500" b="1">
                <a:solidFill>
                  <a:srgbClr val="00CD7D"/>
                </a:solidFill>
              </a:defRPr>
            </a:lvl1pPr>
          </a:lstStyle>
          <a:p>
            <a:r>
              <a:rPr dirty="0"/>
              <a:t>Agenda Subtitle</a:t>
            </a:r>
          </a:p>
        </p:txBody>
      </p:sp>
      <p:sp>
        <p:nvSpPr>
          <p:cNvPr id="196" name="Body Level One…"/>
          <p:cNvSpPr txBox="1">
            <a:spLocks noGrp="1"/>
          </p:cNvSpPr>
          <p:nvPr>
            <p:ph type="body" idx="1" hasCustomPrompt="1"/>
          </p:nvPr>
        </p:nvSpPr>
        <p:spPr>
          <a:xfrm>
            <a:off x="1397000" y="4248504"/>
            <a:ext cx="21590000" cy="6774478"/>
          </a:xfrm>
          <a:prstGeom prst="rect">
            <a:avLst/>
          </a:prstGeom>
        </p:spPr>
        <p:txBody>
          <a:bodyPr lIns="0" tIns="0" rIns="0" bIns="0">
            <a:noAutofit/>
          </a:bodyPr>
          <a:lstStyle>
            <a:lvl1pPr marL="0" indent="0" defTabSz="825500">
              <a:lnSpc>
                <a:spcPct val="100000"/>
              </a:lnSpc>
              <a:spcBef>
                <a:spcPts val="1800"/>
              </a:spcBef>
              <a:buSzTx/>
              <a:buNone/>
              <a:defRPr sz="4500" spc="-45">
                <a:solidFill>
                  <a:schemeClr val="bg1"/>
                </a:solidFill>
              </a:defRPr>
            </a:lvl1pPr>
            <a:lvl2pPr marL="685800" indent="-685800" defTabSz="825500">
              <a:lnSpc>
                <a:spcPct val="100000"/>
              </a:lnSpc>
              <a:spcBef>
                <a:spcPts val="1800"/>
              </a:spcBef>
              <a:buClr>
                <a:srgbClr val="00CD7D"/>
              </a:buClr>
              <a:buSzTx/>
              <a:buFont typeface="Arial" panose="020B0604020202020204" pitchFamily="34" charset="0"/>
              <a:buChar char="•"/>
              <a:defRPr sz="4500" spc="-45">
                <a:solidFill>
                  <a:schemeClr val="bg1"/>
                </a:solidFill>
              </a:defRPr>
            </a:lvl2pPr>
            <a:lvl3pPr marL="685800" indent="-685800" defTabSz="825500">
              <a:lnSpc>
                <a:spcPct val="100000"/>
              </a:lnSpc>
              <a:spcBef>
                <a:spcPts val="1800"/>
              </a:spcBef>
              <a:buClr>
                <a:srgbClr val="00CD7D"/>
              </a:buClr>
              <a:buSzTx/>
              <a:buFont typeface="Arial" panose="020B0604020202020204" pitchFamily="34" charset="0"/>
              <a:buChar char="•"/>
              <a:defRPr sz="4500" spc="-45">
                <a:solidFill>
                  <a:schemeClr val="bg1"/>
                </a:solidFill>
              </a:defRPr>
            </a:lvl3pPr>
            <a:lvl4pPr marL="685800" indent="-685800" defTabSz="825500">
              <a:lnSpc>
                <a:spcPct val="100000"/>
              </a:lnSpc>
              <a:spcBef>
                <a:spcPts val="1800"/>
              </a:spcBef>
              <a:buClr>
                <a:srgbClr val="00CD7D"/>
              </a:buClr>
              <a:buSzTx/>
              <a:buFont typeface="Arial" panose="020B0604020202020204" pitchFamily="34" charset="0"/>
              <a:buChar char="•"/>
              <a:defRPr sz="4500" spc="-45">
                <a:solidFill>
                  <a:schemeClr val="bg1"/>
                </a:solidFill>
              </a:defRPr>
            </a:lvl4pPr>
            <a:lvl5pPr marL="0" indent="1828800" defTabSz="825500">
              <a:lnSpc>
                <a:spcPct val="100000"/>
              </a:lnSpc>
              <a:spcBef>
                <a:spcPts val="1800"/>
              </a:spcBef>
              <a:buSzTx/>
              <a:buNone/>
              <a:defRPr sz="4500" spc="-45"/>
            </a:lvl5pPr>
          </a:lstStyle>
          <a:p>
            <a:r>
              <a:rPr dirty="0"/>
              <a:t>Agenda Topics</a:t>
            </a:r>
          </a:p>
          <a:p>
            <a:pPr lvl="1"/>
            <a:r>
              <a:rPr lang="en-US" dirty="0"/>
              <a:t>One</a:t>
            </a:r>
          </a:p>
          <a:p>
            <a:pPr lvl="3"/>
            <a:r>
              <a:rPr lang="en-US" dirty="0"/>
              <a:t>Two</a:t>
            </a:r>
          </a:p>
          <a:p>
            <a:pPr lvl="1"/>
            <a:r>
              <a:rPr lang="en-US" dirty="0"/>
              <a:t>Three</a:t>
            </a:r>
            <a:endParaRPr dirty="0"/>
          </a:p>
          <a:p>
            <a:pPr lvl="2"/>
            <a:endParaRPr dirty="0"/>
          </a:p>
          <a:p>
            <a:pPr lvl="3"/>
            <a:endParaRPr dirty="0"/>
          </a:p>
          <a:p>
            <a:pPr lvl="4"/>
            <a:endParaRPr dirty="0"/>
          </a:p>
        </p:txBody>
      </p:sp>
      <p:sp>
        <p:nvSpPr>
          <p:cNvPr id="197"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5178610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204" name="Body Level One…"/>
          <p:cNvSpPr txBox="1">
            <a:spLocks noGrp="1"/>
          </p:cNvSpPr>
          <p:nvPr>
            <p:ph type="body" sz="half" idx="1" hasCustomPrompt="1"/>
          </p:nvPr>
        </p:nvSpPr>
        <p:spPr>
          <a:xfrm>
            <a:off x="2680945" y="1555098"/>
            <a:ext cx="19022110" cy="6269637"/>
          </a:xfrm>
          <a:prstGeom prst="rect">
            <a:avLst/>
          </a:prstGeom>
        </p:spPr>
        <p:txBody>
          <a:bodyPr lIns="0" tIns="0" rIns="0" bIns="0">
            <a:noAutofit/>
          </a:bodyPr>
          <a:lstStyle>
            <a:lvl1pPr marL="0" indent="0" algn="ctr">
              <a:spcBef>
                <a:spcPts val="0"/>
              </a:spcBef>
              <a:buSzTx/>
              <a:buNone/>
              <a:defRPr sz="9000" b="1" spc="-90"/>
            </a:lvl1pPr>
            <a:lvl2pPr marL="0" indent="457200" algn="ctr">
              <a:spcBef>
                <a:spcPts val="0"/>
              </a:spcBef>
              <a:buSzTx/>
              <a:buNone/>
              <a:defRPr sz="9000" b="1" spc="-90"/>
            </a:lvl2pPr>
            <a:lvl3pPr marL="0" indent="914400" algn="ctr">
              <a:spcBef>
                <a:spcPts val="0"/>
              </a:spcBef>
              <a:buSzTx/>
              <a:buNone/>
              <a:defRPr sz="9000" b="1" spc="-90"/>
            </a:lvl3pPr>
            <a:lvl4pPr marL="0" indent="1371600" algn="ctr">
              <a:spcBef>
                <a:spcPts val="0"/>
              </a:spcBef>
              <a:buSzTx/>
              <a:buNone/>
              <a:defRPr sz="9000" b="1" spc="-90"/>
            </a:lvl4pPr>
            <a:lvl5pPr marL="0" indent="1828800" algn="ctr">
              <a:spcBef>
                <a:spcPts val="0"/>
              </a:spcBef>
              <a:buSzTx/>
              <a:buNone/>
              <a:defRPr sz="9000" b="1" spc="-90"/>
            </a:lvl5pPr>
          </a:lstStyle>
          <a:p>
            <a:r>
              <a:t>100%</a:t>
            </a:r>
          </a:p>
          <a:p>
            <a:pPr lvl="1"/>
            <a:endParaRPr/>
          </a:p>
          <a:p>
            <a:pPr lvl="2"/>
            <a:endParaRPr/>
          </a:p>
          <a:p>
            <a:pPr lvl="3"/>
            <a:endParaRPr/>
          </a:p>
          <a:p>
            <a:pPr lvl="4"/>
            <a:endParaRPr/>
          </a:p>
        </p:txBody>
      </p:sp>
      <p:sp>
        <p:nvSpPr>
          <p:cNvPr id="205" name="Fact information"/>
          <p:cNvSpPr txBox="1">
            <a:spLocks noGrp="1"/>
          </p:cNvSpPr>
          <p:nvPr>
            <p:ph type="body" sz="quarter" idx="21" hasCustomPrompt="1"/>
          </p:nvPr>
        </p:nvSpPr>
        <p:spPr>
          <a:xfrm>
            <a:off x="1206500" y="9430580"/>
            <a:ext cx="21971000" cy="934780"/>
          </a:xfrm>
          <a:prstGeom prst="rect">
            <a:avLst/>
          </a:prstGeom>
        </p:spPr>
        <p:txBody>
          <a:bodyPr lIns="0" tIns="0" rIns="0" bIns="0">
            <a:noAutofit/>
          </a:bodyPr>
          <a:lstStyle>
            <a:lvl1pPr marL="0" indent="0" algn="ctr">
              <a:spcBef>
                <a:spcPts val="0"/>
              </a:spcBef>
              <a:buSzTx/>
              <a:buNone/>
              <a:defRPr sz="6300" spc="-126">
                <a:latin typeface="+mn-lt"/>
                <a:ea typeface="+mn-ea"/>
                <a:cs typeface="+mn-cs"/>
                <a:sym typeface="Georgia"/>
              </a:defRPr>
            </a:lvl1pPr>
          </a:lstStyle>
          <a:p>
            <a:r>
              <a:t>Fact information</a:t>
            </a:r>
          </a:p>
        </p:txBody>
      </p:sp>
      <p:sp>
        <p:nvSpPr>
          <p:cNvPr id="20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hank you">
    <p:bg>
      <p:bgPr>
        <a:solidFill>
          <a:srgbClr val="000000"/>
        </a:solidFill>
        <a:effectLst/>
      </p:bgPr>
    </p:bg>
    <p:spTree>
      <p:nvGrpSpPr>
        <p:cNvPr id="1" name=""/>
        <p:cNvGrpSpPr/>
        <p:nvPr/>
      </p:nvGrpSpPr>
      <p:grpSpPr>
        <a:xfrm>
          <a:off x="0" y="0"/>
          <a:ext cx="0" cy="0"/>
          <a:chOff x="0" y="0"/>
          <a:chExt cx="0" cy="0"/>
        </a:xfrm>
      </p:grpSpPr>
      <p:sp>
        <p:nvSpPr>
          <p:cNvPr id="257" name="Body Small"/>
          <p:cNvSpPr txBox="1">
            <a:spLocks noGrp="1"/>
          </p:cNvSpPr>
          <p:nvPr>
            <p:ph type="body" sz="quarter" idx="21" hasCustomPrompt="1"/>
          </p:nvPr>
        </p:nvSpPr>
        <p:spPr>
          <a:xfrm>
            <a:off x="5244071" y="7338000"/>
            <a:ext cx="13895858" cy="1853805"/>
          </a:xfrm>
          <a:prstGeom prst="rect">
            <a:avLst/>
          </a:prstGeom>
        </p:spPr>
        <p:txBody>
          <a:bodyPr lIns="0" tIns="0" rIns="0" bIns="0">
            <a:noAutofit/>
          </a:bodyPr>
          <a:lstStyle>
            <a:lvl1pPr marL="0" indent="0" defTabSz="825500">
              <a:lnSpc>
                <a:spcPct val="100000"/>
              </a:lnSpc>
              <a:spcBef>
                <a:spcPts val="0"/>
              </a:spcBef>
              <a:buSzTx/>
              <a:buNone/>
              <a:defRPr sz="2400">
                <a:solidFill>
                  <a:srgbClr val="FFFFFF"/>
                </a:solidFill>
              </a:defRPr>
            </a:lvl1pPr>
          </a:lstStyle>
          <a:p>
            <a:r>
              <a:t>Body Small</a:t>
            </a:r>
          </a:p>
        </p:txBody>
      </p:sp>
      <p:sp>
        <p:nvSpPr>
          <p:cNvPr id="258" name="Body Level One…"/>
          <p:cNvSpPr txBox="1">
            <a:spLocks noGrp="1"/>
          </p:cNvSpPr>
          <p:nvPr>
            <p:ph type="body" sz="quarter" idx="1" hasCustomPrompt="1"/>
          </p:nvPr>
        </p:nvSpPr>
        <p:spPr>
          <a:xfrm>
            <a:off x="5244071" y="3904989"/>
            <a:ext cx="13895858" cy="2876470"/>
          </a:xfrm>
          <a:prstGeom prst="rect">
            <a:avLst/>
          </a:prstGeom>
        </p:spPr>
        <p:txBody>
          <a:bodyPr lIns="0" tIns="0" rIns="0" bIns="0">
            <a:noAutofit/>
          </a:bodyPr>
          <a:lstStyle>
            <a:lvl1pPr marL="0" indent="0">
              <a:lnSpc>
                <a:spcPct val="100000"/>
              </a:lnSpc>
              <a:spcBef>
                <a:spcPts val="0"/>
              </a:spcBef>
              <a:buSzTx/>
              <a:buNone/>
              <a:defRPr sz="8600" spc="-171">
                <a:solidFill>
                  <a:srgbClr val="FFFFFF"/>
                </a:solidFill>
                <a:latin typeface="+mn-lt"/>
                <a:ea typeface="+mn-ea"/>
                <a:cs typeface="+mn-cs"/>
                <a:sym typeface="Georgia"/>
              </a:defRPr>
            </a:lvl1pPr>
            <a:lvl2pPr marL="0" indent="457200">
              <a:lnSpc>
                <a:spcPct val="100000"/>
              </a:lnSpc>
              <a:spcBef>
                <a:spcPts val="0"/>
              </a:spcBef>
              <a:buSzTx/>
              <a:buNone/>
              <a:defRPr sz="8600" spc="-171">
                <a:solidFill>
                  <a:srgbClr val="FFFFFF"/>
                </a:solidFill>
                <a:latin typeface="+mn-lt"/>
                <a:ea typeface="+mn-ea"/>
                <a:cs typeface="+mn-cs"/>
                <a:sym typeface="Georgia"/>
              </a:defRPr>
            </a:lvl2pPr>
            <a:lvl3pPr marL="0" indent="914400">
              <a:lnSpc>
                <a:spcPct val="100000"/>
              </a:lnSpc>
              <a:spcBef>
                <a:spcPts val="0"/>
              </a:spcBef>
              <a:buSzTx/>
              <a:buNone/>
              <a:defRPr sz="8600" spc="-171">
                <a:solidFill>
                  <a:srgbClr val="FFFFFF"/>
                </a:solidFill>
                <a:latin typeface="+mn-lt"/>
                <a:ea typeface="+mn-ea"/>
                <a:cs typeface="+mn-cs"/>
                <a:sym typeface="Georgia"/>
              </a:defRPr>
            </a:lvl3pPr>
            <a:lvl4pPr marL="0" indent="1371600">
              <a:lnSpc>
                <a:spcPct val="100000"/>
              </a:lnSpc>
              <a:spcBef>
                <a:spcPts val="0"/>
              </a:spcBef>
              <a:buSzTx/>
              <a:buNone/>
              <a:defRPr sz="8600" spc="-171">
                <a:solidFill>
                  <a:srgbClr val="FFFFFF"/>
                </a:solidFill>
                <a:latin typeface="+mn-lt"/>
                <a:ea typeface="+mn-ea"/>
                <a:cs typeface="+mn-cs"/>
                <a:sym typeface="Georgia"/>
              </a:defRPr>
            </a:lvl4pPr>
            <a:lvl5pPr marL="0" indent="1828800">
              <a:lnSpc>
                <a:spcPct val="100000"/>
              </a:lnSpc>
              <a:spcBef>
                <a:spcPts val="0"/>
              </a:spcBef>
              <a:buSzTx/>
              <a:buNone/>
              <a:defRPr sz="8600" spc="-171">
                <a:solidFill>
                  <a:srgbClr val="FFFFFF"/>
                </a:solidFill>
                <a:latin typeface="+mn-lt"/>
                <a:ea typeface="+mn-ea"/>
                <a:cs typeface="+mn-cs"/>
                <a:sym typeface="Georgia"/>
              </a:defRPr>
            </a:lvl5pPr>
          </a:lstStyle>
          <a:p>
            <a:r>
              <a:t>Thank You!</a:t>
            </a:r>
          </a:p>
          <a:p>
            <a:pPr lvl="1"/>
            <a:endParaRPr/>
          </a:p>
          <a:p>
            <a:pPr lvl="2"/>
            <a:endParaRPr/>
          </a:p>
          <a:p>
            <a:pPr lvl="3"/>
            <a:endParaRPr/>
          </a:p>
          <a:p>
            <a:pPr lvl="4"/>
            <a:endParaRPr/>
          </a:p>
        </p:txBody>
      </p:sp>
      <p:pic>
        <p:nvPicPr>
          <p:cNvPr id="259" name="CH_Pattern_Linework_rgb.png" descr="CH_Pattern_Linework_rgb.png"/>
          <p:cNvPicPr>
            <a:picLocks noChangeAspect="1"/>
          </p:cNvPicPr>
          <p:nvPr/>
        </p:nvPicPr>
        <p:blipFill>
          <a:blip r:embed="rId2"/>
          <a:srcRect/>
          <a:stretch>
            <a:fillRect/>
          </a:stretch>
        </p:blipFill>
        <p:spPr>
          <a:xfrm flipH="1">
            <a:off x="-1" y="-2739317"/>
            <a:ext cx="2762293" cy="10211846"/>
          </a:xfrm>
          <a:prstGeom prst="rect">
            <a:avLst/>
          </a:prstGeom>
          <a:ln w="12700">
            <a:miter lim="400000"/>
          </a:ln>
        </p:spPr>
      </p:pic>
      <p:pic>
        <p:nvPicPr>
          <p:cNvPr id="260" name="CH_Pattern_Shape_rgb.png" descr="CH_Pattern_Shape_rgb.png"/>
          <p:cNvPicPr>
            <a:picLocks noChangeAspect="1"/>
          </p:cNvPicPr>
          <p:nvPr/>
        </p:nvPicPr>
        <p:blipFill>
          <a:blip r:embed="rId3"/>
          <a:stretch>
            <a:fillRect/>
          </a:stretch>
        </p:blipFill>
        <p:spPr>
          <a:xfrm>
            <a:off x="21465786" y="7141155"/>
            <a:ext cx="1270001" cy="4229451"/>
          </a:xfrm>
          <a:prstGeom prst="rect">
            <a:avLst/>
          </a:prstGeom>
          <a:ln w="12700">
            <a:miter lim="400000"/>
          </a:ln>
        </p:spPr>
      </p:pic>
      <p:sp>
        <p:nvSpPr>
          <p:cNvPr id="261" name="clarkhill.com"/>
          <p:cNvSpPr txBox="1"/>
          <p:nvPr/>
        </p:nvSpPr>
        <p:spPr>
          <a:xfrm>
            <a:off x="18789832" y="12574561"/>
            <a:ext cx="3015029" cy="25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r>
              <a:rPr dirty="0"/>
              <a:t>clarkhill.com</a:t>
            </a:r>
          </a:p>
        </p:txBody>
      </p:sp>
      <p:pic>
        <p:nvPicPr>
          <p:cNvPr id="262" name="CH_logo_KO_2020.png" descr="CH_logo_KO_2020.png"/>
          <p:cNvPicPr>
            <a:picLocks noChangeAspect="1"/>
          </p:cNvPicPr>
          <p:nvPr/>
        </p:nvPicPr>
        <p:blipFill>
          <a:blip r:embed="rId4"/>
          <a:stretch>
            <a:fillRect/>
          </a:stretch>
        </p:blipFill>
        <p:spPr>
          <a:xfrm>
            <a:off x="1393640" y="12117103"/>
            <a:ext cx="2876934" cy="637420"/>
          </a:xfrm>
          <a:prstGeom prst="rect">
            <a:avLst/>
          </a:prstGeom>
          <a:ln w="12700">
            <a:miter lim="400000"/>
          </a:ln>
        </p:spPr>
      </p:pic>
      <p:sp>
        <p:nvSpPr>
          <p:cNvPr id="26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397000" y="1079500"/>
            <a:ext cx="21590000" cy="1434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Slide Title</a:t>
            </a:r>
          </a:p>
        </p:txBody>
      </p:sp>
      <p:sp>
        <p:nvSpPr>
          <p:cNvPr id="3" name="Slide Number"/>
          <p:cNvSpPr txBox="1">
            <a:spLocks noGrp="1"/>
          </p:cNvSpPr>
          <p:nvPr>
            <p:ph type="sldNum" sz="quarter" idx="2"/>
          </p:nvPr>
        </p:nvSpPr>
        <p:spPr>
          <a:xfrm>
            <a:off x="22732999" y="12572999"/>
            <a:ext cx="240309" cy="254001"/>
          </a:xfrm>
          <a:prstGeom prst="rect">
            <a:avLst/>
          </a:prstGeom>
          <a:ln w="12700">
            <a:miter lim="400000"/>
          </a:ln>
        </p:spPr>
        <p:txBody>
          <a:bodyPr wrap="none" lIns="0" tIns="0" rIns="0" bIns="0" anchor="b">
            <a:spAutoFit/>
          </a:bodyPr>
          <a:lstStyle>
            <a:lvl1pPr algn="ctr" defTabSz="584200">
              <a:defRPr b="1"/>
            </a:lvl1pPr>
          </a:lstStyle>
          <a:p>
            <a:fld id="{86CB4B4D-7CA3-9044-876B-883B54F8677D}" type="slidenum">
              <a:t>‹#›</a:t>
            </a:fld>
            <a:endParaRPr dirty="0"/>
          </a:p>
        </p:txBody>
      </p:sp>
      <p:pic>
        <p:nvPicPr>
          <p:cNvPr id="5" name="CH_monogram_rgb_2020.png" descr="CH_monogram_rgb_2020.png"/>
          <p:cNvPicPr>
            <a:picLocks noChangeAspect="1"/>
          </p:cNvPicPr>
          <p:nvPr/>
        </p:nvPicPr>
        <p:blipFill>
          <a:blip r:embed="rId11"/>
          <a:stretch>
            <a:fillRect/>
          </a:stretch>
        </p:blipFill>
        <p:spPr>
          <a:xfrm>
            <a:off x="1397000" y="12382498"/>
            <a:ext cx="708320" cy="635000"/>
          </a:xfrm>
          <a:prstGeom prst="rect">
            <a:avLst/>
          </a:prstGeom>
          <a:ln w="12700">
            <a:miter lim="400000"/>
          </a:ln>
        </p:spPr>
      </p:pic>
      <p:sp>
        <p:nvSpPr>
          <p:cNvPr id="6"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7" name="Line">
            <a:extLst>
              <a:ext uri="{FF2B5EF4-FFF2-40B4-BE49-F238E27FC236}">
                <a16:creationId xmlns:a16="http://schemas.microsoft.com/office/drawing/2014/main" id="{6A8DB148-A491-48E5-8F80-0AA6FBFC184C}"/>
              </a:ext>
            </a:extLst>
          </p:cNvPr>
          <p:cNvSpPr/>
          <p:nvPr userDrawn="1"/>
        </p:nvSpPr>
        <p:spPr>
          <a:xfrm>
            <a:off x="2475321" y="12698845"/>
            <a:ext cx="19906697" cy="1"/>
          </a:xfrm>
          <a:prstGeom prst="line">
            <a:avLst/>
          </a:prstGeom>
          <a:ln w="38100">
            <a:solidFill>
              <a:srgbClr val="5CCA84"/>
            </a:solidFill>
            <a:miter lim="400000"/>
          </a:ln>
        </p:spPr>
        <p:txBody>
          <a:bodyPr lIns="50800" tIns="50800" rIns="50800" bIns="50800" anchor="ctr"/>
          <a:lstStyle/>
          <a:p>
            <a:endParaRPr dirty="0"/>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9" r:id="rId3"/>
    <p:sldLayoutId id="2147483661" r:id="rId4"/>
    <p:sldLayoutId id="2147483662" r:id="rId5"/>
    <p:sldLayoutId id="2147483663" r:id="rId6"/>
    <p:sldLayoutId id="2147483670" r:id="rId7"/>
    <p:sldLayoutId id="2147483664" r:id="rId8"/>
    <p:sldLayoutId id="2147483669" r:id="rId9"/>
  </p:sldLayoutIdLst>
  <p:transition spd="med"/>
  <p:txStyles>
    <p:titleStyle>
      <a:lvl1pPr marL="0" marR="0" indent="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1pPr>
      <a:lvl2pPr marL="0" marR="0" indent="4572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2pPr>
      <a:lvl3pPr marL="0" marR="0" indent="9144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3pPr>
      <a:lvl4pPr marL="0" marR="0" indent="13716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4pPr>
      <a:lvl5pPr marL="0" marR="0" indent="18288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5pPr>
      <a:lvl6pPr marL="0" marR="0" indent="22860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6pPr>
      <a:lvl7pPr marL="0" marR="0" indent="27432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7pPr>
      <a:lvl8pPr marL="0" marR="0" indent="32004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8pPr>
      <a:lvl9pPr marL="0" marR="0" indent="3657600" algn="l" defTabSz="2438338" rtl="0" latinLnBrk="0">
        <a:lnSpc>
          <a:spcPct val="80000"/>
        </a:lnSpc>
        <a:spcBef>
          <a:spcPts val="0"/>
        </a:spcBef>
        <a:spcAft>
          <a:spcPts val="0"/>
        </a:spcAft>
        <a:buClrTx/>
        <a:buSzTx/>
        <a:buFontTx/>
        <a:buNone/>
        <a:tabLst/>
        <a:defRPr sz="6300" b="0" i="0" u="none" strike="noStrike" cap="none" spc="-126" baseline="0">
          <a:solidFill>
            <a:srgbClr val="000000"/>
          </a:solidFill>
          <a:uFillTx/>
          <a:latin typeface="+mn-lt"/>
          <a:ea typeface="+mn-ea"/>
          <a:cs typeface="+mn-cs"/>
          <a:sym typeface="Georgia"/>
        </a:defRPr>
      </a:lvl9pPr>
    </p:titleStyle>
    <p:bodyStyle>
      <a:lvl1pPr marL="4572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1pPr>
      <a:lvl2pPr marL="10668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2pPr>
      <a:lvl3pPr marL="16764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3pPr>
      <a:lvl4pPr marL="22860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4pPr>
      <a:lvl5pPr marL="28956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5pPr>
      <a:lvl6pPr marL="35052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6pPr>
      <a:lvl7pPr marL="41148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7pPr>
      <a:lvl8pPr marL="47244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8pPr>
      <a:lvl9pPr marL="5334000" marR="0" indent="-457200" algn="l" defTabSz="2438338" rtl="0" latinLnBrk="0">
        <a:lnSpc>
          <a:spcPct val="80000"/>
        </a:lnSpc>
        <a:spcBef>
          <a:spcPts val="3600"/>
        </a:spcBef>
        <a:spcAft>
          <a:spcPts val="0"/>
        </a:spcAft>
        <a:buClrTx/>
        <a:buSzPct val="123000"/>
        <a:buFontTx/>
        <a:buChar char="•"/>
        <a:tabLst/>
        <a:defRPr sz="36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1pPr>
      <a:lvl2pPr marL="0" marR="0" indent="4572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2pPr>
      <a:lvl3pPr marL="0" marR="0" indent="9144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3pPr>
      <a:lvl4pPr marL="0" marR="0" indent="13716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4pPr>
      <a:lvl5pPr marL="0" marR="0" indent="18288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5pPr>
      <a:lvl6pPr marL="0" marR="0" indent="22860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6pPr>
      <a:lvl7pPr marL="0" marR="0" indent="27432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7pPr>
      <a:lvl8pPr marL="0" marR="0" indent="32004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8pPr>
      <a:lvl9pPr marL="0" marR="0" indent="3657600" algn="ctr" defTabSz="584200" rtl="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schmeltzer@clarkhil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calhealthreport.org/2018/05/07/department-public-health-fines-hospitals-clinics-millions-patient-privacy-violatio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flickr.com/photos/76523360@N03/101352434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cherlund.blogspot.com/2019/07/data-engineer-data-analyst-data.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picpedia.org/suspension-file/i/invasion-of-privacy.html" TargetMode="External"/></Relationships>
</file>

<file path=ppt/slides/_rels/slide14.xml.rels><?xml version="1.0" encoding="UTF-8" standalone="yes"?>
<Relationships xmlns="http://schemas.openxmlformats.org/package/2006/relationships"><Relationship Id="rId2" Type="http://schemas.microsoft.com/office/2018/10/relationships/comments" Target="../comments/modernComment_15F_F18F38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bmj.com/content/370/bmj.m3164" TargetMode="External"/><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echnofaq.org/posts/2020/05/protecting-your-tech-start-up-from-a-legal-standpoint/"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microsoft.com/office/2018/10/relationships/comments" Target="../comments/modernComment_15E_D63079DF.xml"/><Relationship Id="rId1" Type="http://schemas.openxmlformats.org/officeDocument/2006/relationships/slideLayout" Target="../slideLayouts/slideLayout7.xml"/><Relationship Id="rId4" Type="http://schemas.openxmlformats.org/officeDocument/2006/relationships/hyperlink" Target="https://www.flickr.com/photos/143106192@N03/4351374329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scienceversuscorona.com/understanding-compliance-to-infection-prevention-measur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technofaq.org/posts/2023/07/extending-your-development-team-benefits-and-strategies-for-succes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accessgovernment.org/practical-cyber-security-risk-awareness-strategy/162241/" TargetMode="External"/><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ermentationwineblog.com/2020/12/wine-in-the-u-s-in-2020-the-top-takeaways/"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horiavarlan/4273168957/" TargetMode="Externa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fanaticosdelhardware.com/np-gsk-consumer-healthcare-ejemplo-de-digitalizacion-farmaceutica-con-una-plataforma-de-analisis-de-datos-basada-en-microsoft-power-b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athhombre.blogspot.com/2011/1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freepngimg.com/svg/105951-low-poly-united-states-map" TargetMode="Externa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flickr.com/photos/kenlund/3227633996/in/photostream/" TargetMode="External"/><Relationship Id="rId5" Type="http://schemas.openxmlformats.org/officeDocument/2006/relationships/image" Target="../media/image17.jpg"/><Relationship Id="rId4" Type="http://schemas.openxmlformats.org/officeDocument/2006/relationships/hyperlink" Target="https://www.picpedia.org/keyboard/d/data-protect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hyperlink" Target="https://svgsilh.com/00bcd4/image/1237913.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picpedia.org/keyboard/d/data-protectio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picpedia.org/keyboard/d/data-protection.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EFDC8-D647-A24D-2863-F166091B4665}"/>
              </a:ext>
            </a:extLst>
          </p:cNvPr>
          <p:cNvSpPr>
            <a:spLocks noGrp="1"/>
          </p:cNvSpPr>
          <p:nvPr>
            <p:ph type="body" sz="quarter" idx="21"/>
          </p:nvPr>
        </p:nvSpPr>
        <p:spPr/>
        <p:txBody>
          <a:bodyPr/>
          <a:lstStyle/>
          <a:p>
            <a:r>
              <a:rPr lang="en-US" dirty="0"/>
              <a:t>July 2025</a:t>
            </a:r>
          </a:p>
        </p:txBody>
      </p:sp>
      <p:sp>
        <p:nvSpPr>
          <p:cNvPr id="3" name="Title 2">
            <a:extLst>
              <a:ext uri="{FF2B5EF4-FFF2-40B4-BE49-F238E27FC236}">
                <a16:creationId xmlns:a16="http://schemas.microsoft.com/office/drawing/2014/main" id="{2F200CC2-A7F6-A661-1AE9-A07A84B1E35A}"/>
              </a:ext>
            </a:extLst>
          </p:cNvPr>
          <p:cNvSpPr>
            <a:spLocks noGrp="1"/>
          </p:cNvSpPr>
          <p:nvPr>
            <p:ph type="title"/>
          </p:nvPr>
        </p:nvSpPr>
        <p:spPr>
          <a:xfrm>
            <a:off x="1391840" y="2722038"/>
            <a:ext cx="18533574" cy="1889501"/>
          </a:xfrm>
        </p:spPr>
        <p:txBody>
          <a:bodyPr/>
          <a:lstStyle/>
          <a:p>
            <a:r>
              <a:rPr lang="en-US" dirty="0"/>
              <a:t>From CPRA to My Health, My Data Act: How to Stay Compliant with State Consumer Healthcare Privacy Laws</a:t>
            </a:r>
          </a:p>
        </p:txBody>
      </p:sp>
      <p:sp>
        <p:nvSpPr>
          <p:cNvPr id="13" name="TextBox 12">
            <a:extLst>
              <a:ext uri="{FF2B5EF4-FFF2-40B4-BE49-F238E27FC236}">
                <a16:creationId xmlns:a16="http://schemas.microsoft.com/office/drawing/2014/main" id="{749AA2C1-A811-F40F-3160-1EE69E6DB584}"/>
              </a:ext>
            </a:extLst>
          </p:cNvPr>
          <p:cNvSpPr txBox="1"/>
          <p:nvPr/>
        </p:nvSpPr>
        <p:spPr>
          <a:xfrm>
            <a:off x="12492198" y="9787601"/>
            <a:ext cx="4772140"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2800" b="1" dirty="0">
                <a:solidFill>
                  <a:schemeClr val="bg1"/>
                </a:solidFill>
                <a:latin typeface="+mj-lt"/>
              </a:rPr>
              <a:t>John Howard</a:t>
            </a:r>
            <a:endParaRPr kumimoji="0" lang="en-US" sz="2800" b="1" i="0" u="none" strike="noStrike" cap="none" spc="0" normalizeH="0" baseline="0" dirty="0">
              <a:ln>
                <a:noFill/>
              </a:ln>
              <a:solidFill>
                <a:schemeClr val="bg1"/>
              </a:solidFill>
              <a:effectLst/>
              <a:uFillTx/>
              <a:latin typeface="+mj-lt"/>
              <a:ea typeface="Century Gothic"/>
              <a:cs typeface="Century Gothic"/>
              <a:sym typeface="Century Gothic"/>
            </a:endParaRPr>
          </a:p>
          <a:p>
            <a:pPr marL="0" marR="0" indent="0" algn="l" defTabSz="2438338" rtl="0" fontAlgn="auto" latinLnBrk="0" hangingPunct="0">
              <a:lnSpc>
                <a:spcPct val="100000"/>
              </a:lnSpc>
              <a:spcBef>
                <a:spcPts val="0"/>
              </a:spcBef>
              <a:spcAft>
                <a:spcPts val="0"/>
              </a:spcAft>
              <a:buClrTx/>
              <a:buSzTx/>
              <a:buFontTx/>
              <a:buNone/>
              <a:tabLst/>
            </a:pPr>
            <a:r>
              <a:rPr lang="en-US" sz="2800" dirty="0">
                <a:solidFill>
                  <a:schemeClr val="bg1"/>
                </a:solidFill>
              </a:rPr>
              <a:t>Senior Attorney at Clark Hill</a:t>
            </a:r>
          </a:p>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Century Gothic"/>
                <a:ea typeface="Century Gothic"/>
                <a:cs typeface="Century Gothic"/>
                <a:sym typeface="Century Gothic"/>
              </a:rPr>
              <a:t>(</a:t>
            </a:r>
            <a:r>
              <a:rPr lang="en-US" sz="2800" dirty="0">
                <a:solidFill>
                  <a:schemeClr val="bg1"/>
                </a:solidFill>
              </a:rPr>
              <a:t>480</a:t>
            </a:r>
            <a:r>
              <a:rPr kumimoji="0" lang="en-US" sz="2800" b="0" i="0" u="none" strike="noStrike" cap="none" spc="0" normalizeH="0" baseline="0" dirty="0">
                <a:ln>
                  <a:noFill/>
                </a:ln>
                <a:solidFill>
                  <a:schemeClr val="bg1"/>
                </a:solidFill>
                <a:effectLst/>
                <a:uFillTx/>
                <a:latin typeface="Century Gothic"/>
                <a:ea typeface="Century Gothic"/>
                <a:cs typeface="Century Gothic"/>
                <a:sym typeface="Century Gothic"/>
              </a:rPr>
              <a:t>) 684-1133</a:t>
            </a:r>
          </a:p>
          <a:p>
            <a:pPr marL="0" marR="0" indent="0" algn="l" defTabSz="2438338" rtl="0" fontAlgn="auto" latinLnBrk="0" hangingPunct="0">
              <a:lnSpc>
                <a:spcPct val="100000"/>
              </a:lnSpc>
              <a:spcBef>
                <a:spcPts val="0"/>
              </a:spcBef>
              <a:spcAft>
                <a:spcPts val="0"/>
              </a:spcAft>
              <a:buClrTx/>
              <a:buSzTx/>
              <a:buFontTx/>
              <a:buNone/>
              <a:tabLst/>
            </a:pPr>
            <a:r>
              <a:rPr lang="en-US" sz="2800" u="sng" dirty="0">
                <a:solidFill>
                  <a:srgbClr val="00CD7D"/>
                </a:solidFill>
              </a:rPr>
              <a:t>jfhoward@clarkhill</a:t>
            </a:r>
            <a:r>
              <a:rPr kumimoji="0" lang="en-US" sz="2800" b="0" i="0" u="sng" strike="noStrike" cap="none" spc="0" normalizeH="0" baseline="0" dirty="0">
                <a:ln>
                  <a:noFill/>
                </a:ln>
                <a:solidFill>
                  <a:srgbClr val="00CD7D"/>
                </a:solidFill>
                <a:effectLst/>
                <a:uFillTx/>
                <a:latin typeface="Century Gothic"/>
                <a:ea typeface="Century Gothic"/>
                <a:cs typeface="Century Gothic"/>
                <a:sym typeface="Century Gothic"/>
              </a:rPr>
              <a:t>.com</a:t>
            </a:r>
          </a:p>
        </p:txBody>
      </p:sp>
      <p:sp>
        <p:nvSpPr>
          <p:cNvPr id="14" name="TextBox 13">
            <a:extLst>
              <a:ext uri="{FF2B5EF4-FFF2-40B4-BE49-F238E27FC236}">
                <a16:creationId xmlns:a16="http://schemas.microsoft.com/office/drawing/2014/main" id="{3C7AA60F-F512-2D68-61F8-FE6C85C7D8A2}"/>
              </a:ext>
            </a:extLst>
          </p:cNvPr>
          <p:cNvSpPr txBox="1"/>
          <p:nvPr/>
        </p:nvSpPr>
        <p:spPr>
          <a:xfrm>
            <a:off x="3609449" y="9779262"/>
            <a:ext cx="4772140"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Century Gothic"/>
                <a:cs typeface="Century Gothic"/>
                <a:sym typeface="Century Gothic"/>
              </a:rPr>
              <a:t>Paul Schmeltzer</a:t>
            </a:r>
          </a:p>
          <a:p>
            <a:pPr marL="0" marR="0" indent="0" algn="l" defTabSz="2438338" rtl="0" fontAlgn="auto" latinLnBrk="0" hangingPunct="0">
              <a:lnSpc>
                <a:spcPct val="100000"/>
              </a:lnSpc>
              <a:spcBef>
                <a:spcPts val="0"/>
              </a:spcBef>
              <a:spcAft>
                <a:spcPts val="0"/>
              </a:spcAft>
              <a:buClrTx/>
              <a:buSzTx/>
              <a:buFontTx/>
              <a:buNone/>
              <a:tabLst/>
            </a:pPr>
            <a:r>
              <a:rPr lang="en-US" sz="2800" dirty="0">
                <a:solidFill>
                  <a:schemeClr val="bg1"/>
                </a:solidFill>
              </a:rPr>
              <a:t>Member at Clark Hill</a:t>
            </a:r>
          </a:p>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chemeClr val="bg1"/>
                </a:solidFill>
                <a:effectLst/>
                <a:uFillTx/>
                <a:latin typeface="Century Gothic"/>
                <a:ea typeface="Century Gothic"/>
                <a:cs typeface="Century Gothic"/>
                <a:sym typeface="Century Gothic"/>
              </a:rPr>
              <a:t>(</a:t>
            </a:r>
            <a:r>
              <a:rPr lang="en-US" sz="2800" dirty="0">
                <a:solidFill>
                  <a:schemeClr val="bg1"/>
                </a:solidFill>
              </a:rPr>
              <a:t>323</a:t>
            </a:r>
            <a:r>
              <a:rPr kumimoji="0" lang="en-US" sz="2800" b="0" i="0" u="none" strike="noStrike" cap="none" spc="0" normalizeH="0" baseline="0" dirty="0">
                <a:ln>
                  <a:noFill/>
                </a:ln>
                <a:solidFill>
                  <a:schemeClr val="bg1"/>
                </a:solidFill>
                <a:effectLst/>
                <a:uFillTx/>
                <a:latin typeface="Century Gothic"/>
                <a:ea typeface="Century Gothic"/>
                <a:cs typeface="Century Gothic"/>
                <a:sym typeface="Century Gothic"/>
              </a:rPr>
              <a:t>) 497-4493</a:t>
            </a:r>
          </a:p>
          <a:p>
            <a:pPr marL="0" marR="0" indent="0" algn="l" defTabSz="2438338"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CD7D"/>
                </a:solidFill>
                <a:effectLst/>
                <a:uFillTx/>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pschmeltzer@clarkhill.com</a:t>
            </a:r>
            <a:endParaRPr kumimoji="0" lang="en-US" sz="2800" b="0" i="0" u="none" strike="noStrike" cap="none" spc="0" normalizeH="0" baseline="0" dirty="0">
              <a:ln>
                <a:noFill/>
              </a:ln>
              <a:solidFill>
                <a:srgbClr val="00CD7D"/>
              </a:solidFill>
              <a:effectLst/>
              <a:uFillTx/>
              <a:latin typeface="Century Gothic"/>
              <a:ea typeface="Century Gothic"/>
              <a:cs typeface="Century Gothic"/>
              <a:sym typeface="Century Gothic"/>
            </a:endParaRPr>
          </a:p>
        </p:txBody>
      </p:sp>
      <p:pic>
        <p:nvPicPr>
          <p:cNvPr id="4" name="Picture 3" descr="A person in a suit and tie&#10;&#10;Description automatically generated">
            <a:extLst>
              <a:ext uri="{FF2B5EF4-FFF2-40B4-BE49-F238E27FC236}">
                <a16:creationId xmlns:a16="http://schemas.microsoft.com/office/drawing/2014/main" id="{6DC0BC7D-0301-60D6-BDD5-16A2DFE6A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449" y="4808816"/>
            <a:ext cx="4028090" cy="477316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5" name="Picture 2">
            <a:extLst>
              <a:ext uri="{FF2B5EF4-FFF2-40B4-BE49-F238E27FC236}">
                <a16:creationId xmlns:a16="http://schemas.microsoft.com/office/drawing/2014/main" id="{850A9A80-1F3E-398C-0C16-85EF76DF256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19" b="20331"/>
          <a:stretch/>
        </p:blipFill>
        <p:spPr bwMode="auto">
          <a:xfrm>
            <a:off x="12178936" y="5014433"/>
            <a:ext cx="4287982" cy="477316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1361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957F-2602-572C-2299-A0AFD78BE831}"/>
              </a:ext>
            </a:extLst>
          </p:cNvPr>
          <p:cNvSpPr>
            <a:spLocks noGrp="1"/>
          </p:cNvSpPr>
          <p:nvPr>
            <p:ph type="title"/>
          </p:nvPr>
        </p:nvSpPr>
        <p:spPr/>
        <p:txBody>
          <a:bodyPr/>
          <a:lstStyle/>
          <a:p>
            <a:pPr algn="ctr"/>
            <a:r>
              <a:rPr lang="en-US" sz="6600" dirty="0"/>
              <a:t>Confidentiality of Medical Information Act ("CMIA"), effective Jan. 1, 2023</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29D245C7-8565-5681-D253-FC243DC297C5}"/>
              </a:ext>
            </a:extLst>
          </p:cNvPr>
          <p:cNvSpPr>
            <a:spLocks noGrp="1"/>
          </p:cNvSpPr>
          <p:nvPr>
            <p:ph type="body" idx="1"/>
          </p:nvPr>
        </p:nvSpPr>
        <p:spPr>
          <a:xfrm>
            <a:off x="1609651" y="3556885"/>
            <a:ext cx="12616712" cy="5162107"/>
          </a:xfrm>
        </p:spPr>
        <p:txBody>
          <a:bodyPr/>
          <a:lstStyle/>
          <a:p>
            <a:pPr marL="685800" indent="-685800">
              <a:buFont typeface="Arial" panose="020B0604020202020204" pitchFamily="34" charset="0"/>
              <a:buChar char="•"/>
            </a:pPr>
            <a:r>
              <a:rPr lang="en-US" dirty="0">
                <a:latin typeface="Georgia" panose="02040502050405020303" pitchFamily="18" charset="0"/>
              </a:rPr>
              <a:t>The CMIA applies to health care providers, health plans, and any business that creates, maintains, preserves, stores, abandons, destroys, or disposes of medical information. Unlike HIPAA, which primarily focuses on electronic records, CMIA covers all forms of medical information, including written and oral communications.</a:t>
            </a:r>
          </a:p>
          <a:p>
            <a:pPr marL="685800" indent="-685800">
              <a:buFont typeface="Arial" panose="020B0604020202020204" pitchFamily="34" charset="0"/>
              <a:buChar char="•"/>
            </a:pPr>
            <a:r>
              <a:rPr lang="en-US" dirty="0">
                <a:latin typeface="Georgia" panose="02040502050405020303" pitchFamily="18" charset="0"/>
              </a:rPr>
              <a:t>The CMIA also requires explicit patient consent to disclose medical information, except in specific situations such as emergencies or when required by law.</a:t>
            </a:r>
          </a:p>
        </p:txBody>
      </p:sp>
      <p:sp>
        <p:nvSpPr>
          <p:cNvPr id="3" name="Rectangle 1">
            <a:extLst>
              <a:ext uri="{FF2B5EF4-FFF2-40B4-BE49-F238E27FC236}">
                <a16:creationId xmlns:a16="http://schemas.microsoft.com/office/drawing/2014/main" id="{5FF950DB-0E7D-C592-7378-11B28AB14B35}"/>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Mandates state data broker registration and deletion requests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Consumers can submit one request for all registered brokers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Increased scrutiny on non-HIPAA-covered entities with health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Effective in stages through 2026 – stay ahead with audit trails</a:t>
            </a:r>
          </a:p>
        </p:txBody>
      </p:sp>
      <p:pic>
        <p:nvPicPr>
          <p:cNvPr id="10" name="Picture 9" descr="A person reading a book&#10;&#10;AI-generated content may be incorrect.">
            <a:extLst>
              <a:ext uri="{FF2B5EF4-FFF2-40B4-BE49-F238E27FC236}">
                <a16:creationId xmlns:a16="http://schemas.microsoft.com/office/drawing/2014/main" id="{B6D9E390-EA5A-441F-B47A-B641C845BE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72931" y="3766168"/>
            <a:ext cx="7570381" cy="8503804"/>
          </a:xfrm>
          <a:prstGeom prst="rect">
            <a:avLst/>
          </a:prstGeom>
        </p:spPr>
      </p:pic>
    </p:spTree>
    <p:extLst>
      <p:ext uri="{BB962C8B-B14F-4D97-AF65-F5344CB8AC3E}">
        <p14:creationId xmlns:p14="http://schemas.microsoft.com/office/powerpoint/2010/main" val="19851071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D62C-7A98-EF12-6CBA-F23D49D0E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5DDC2-8CA7-561D-570E-CF97DB2B5BFF}"/>
              </a:ext>
            </a:extLst>
          </p:cNvPr>
          <p:cNvSpPr>
            <a:spLocks noGrp="1"/>
          </p:cNvSpPr>
          <p:nvPr>
            <p:ph type="title"/>
          </p:nvPr>
        </p:nvSpPr>
        <p:spPr/>
        <p:txBody>
          <a:bodyPr/>
          <a:lstStyle/>
          <a:p>
            <a:pPr algn="ctr"/>
            <a:r>
              <a:rPr lang="en-US" sz="6600" dirty="0"/>
              <a:t>California Delete Act (2023)</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BCA6CAC1-B8BA-4F7E-ADBB-DBDEF878EE7F}"/>
              </a:ext>
            </a:extLst>
          </p:cNvPr>
          <p:cNvSpPr>
            <a:spLocks noGrp="1"/>
          </p:cNvSpPr>
          <p:nvPr>
            <p:ph type="body" idx="1"/>
          </p:nvPr>
        </p:nvSpPr>
        <p:spPr>
          <a:xfrm>
            <a:off x="1715977" y="2514600"/>
            <a:ext cx="21590000" cy="5162107"/>
          </a:xfrm>
        </p:spPr>
        <p:txBody>
          <a:bodyPr/>
          <a:lstStyle/>
          <a:p>
            <a:pPr marL="685800" indent="-685800">
              <a:buFont typeface="Arial" panose="020B0604020202020204" pitchFamily="34" charset="0"/>
              <a:buChar char="•"/>
            </a:pPr>
            <a:r>
              <a:rPr lang="en-US" dirty="0">
                <a:latin typeface="Georgia" panose="02040502050405020303" pitchFamily="18" charset="0"/>
              </a:rPr>
              <a:t>Mandates state data broker registration and deletion requests</a:t>
            </a:r>
          </a:p>
          <a:p>
            <a:pPr marL="685800" indent="-685800">
              <a:buFont typeface="Arial" panose="020B0604020202020204" pitchFamily="34" charset="0"/>
              <a:buChar char="•"/>
            </a:pPr>
            <a:r>
              <a:rPr lang="en-US" dirty="0">
                <a:latin typeface="Georgia" panose="02040502050405020303" pitchFamily="18" charset="0"/>
              </a:rPr>
              <a:t>Data Broker = a business that knowingly collects and sells to third parties the personal information of a consumer with whom the business does not have a direct relationship.</a:t>
            </a:r>
          </a:p>
          <a:p>
            <a:pPr marL="685800" indent="-685800">
              <a:buFont typeface="Arial" panose="020B0604020202020204" pitchFamily="34" charset="0"/>
              <a:buChar char="•"/>
            </a:pPr>
            <a:r>
              <a:rPr lang="en-US" dirty="0">
                <a:latin typeface="Georgia" panose="02040502050405020303" pitchFamily="18" charset="0"/>
              </a:rPr>
              <a:t>PI = any data that identifies, relates to, describes, is capable of being associated with, or could reasonably be linked, directly or indirectly, with a particular consumer or household</a:t>
            </a:r>
          </a:p>
          <a:p>
            <a:pPr marL="685800" indent="-685800">
              <a:buFont typeface="Arial" panose="020B0604020202020204" pitchFamily="34" charset="0"/>
              <a:buChar char="•"/>
            </a:pPr>
            <a:r>
              <a:rPr lang="en-US" dirty="0">
                <a:latin typeface="Georgia" panose="02040502050405020303" pitchFamily="18" charset="0"/>
              </a:rPr>
              <a:t>Consumers can submit one request for all registered brokers</a:t>
            </a:r>
          </a:p>
          <a:p>
            <a:pPr marL="685800" indent="-685800">
              <a:buFont typeface="Arial" panose="020B0604020202020204" pitchFamily="34" charset="0"/>
              <a:buChar char="•"/>
            </a:pPr>
            <a:r>
              <a:rPr lang="en-US" dirty="0">
                <a:latin typeface="Georgia" panose="02040502050405020303" pitchFamily="18" charset="0"/>
              </a:rPr>
              <a:t>Increased scrutiny on non-HIPAA-covered entities with health data</a:t>
            </a:r>
          </a:p>
          <a:p>
            <a:pPr marL="685800" indent="-685800">
              <a:buFont typeface="Arial" panose="020B0604020202020204" pitchFamily="34" charset="0"/>
              <a:buChar char="•"/>
            </a:pPr>
            <a:r>
              <a:rPr lang="en-US" dirty="0">
                <a:latin typeface="Georgia" panose="02040502050405020303" pitchFamily="18" charset="0"/>
              </a:rPr>
              <a:t>Effective in stages through 2026 – stay ahead with audit trails</a:t>
            </a:r>
          </a:p>
        </p:txBody>
      </p:sp>
      <p:pic>
        <p:nvPicPr>
          <p:cNvPr id="6" name="Picture 5" descr="Close-up of a keyboard with a delete key&#10;&#10;AI-generated content may be incorrect.">
            <a:extLst>
              <a:ext uri="{FF2B5EF4-FFF2-40B4-BE49-F238E27FC236}">
                <a16:creationId xmlns:a16="http://schemas.microsoft.com/office/drawing/2014/main" id="{82EF911F-65DF-FEE3-0B4A-58DE936FC3B7}"/>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5977" y="6273208"/>
            <a:ext cx="20952046" cy="5784113"/>
          </a:xfrm>
          <a:prstGeom prst="rect">
            <a:avLst/>
          </a:prstGeom>
        </p:spPr>
      </p:pic>
    </p:spTree>
    <p:extLst>
      <p:ext uri="{BB962C8B-B14F-4D97-AF65-F5344CB8AC3E}">
        <p14:creationId xmlns:p14="http://schemas.microsoft.com/office/powerpoint/2010/main" val="31473795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E295B-1118-0E34-E224-117918A24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5BEAF-B632-A5C5-5A57-0D6260BCAC8F}"/>
              </a:ext>
            </a:extLst>
          </p:cNvPr>
          <p:cNvSpPr>
            <a:spLocks noGrp="1"/>
          </p:cNvSpPr>
          <p:nvPr>
            <p:ph type="title"/>
          </p:nvPr>
        </p:nvSpPr>
        <p:spPr/>
        <p:txBody>
          <a:bodyPr/>
          <a:lstStyle/>
          <a:p>
            <a:pPr algn="ctr"/>
            <a:r>
              <a:rPr lang="en-US" sz="6600" dirty="0"/>
              <a:t>The Delete Act: A Shot Across the Bow for Data Brokers</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3F838D10-F1CE-9F8A-6BF4-4E80AC31DD11}"/>
              </a:ext>
            </a:extLst>
          </p:cNvPr>
          <p:cNvSpPr>
            <a:spLocks noGrp="1"/>
          </p:cNvSpPr>
          <p:nvPr>
            <p:ph type="body" idx="1"/>
          </p:nvPr>
        </p:nvSpPr>
        <p:spPr>
          <a:xfrm>
            <a:off x="8123273" y="3721395"/>
            <a:ext cx="15182703" cy="3955312"/>
          </a:xfrm>
        </p:spPr>
        <p:txBody>
          <a:bodyPr/>
          <a:lstStyle/>
          <a:p>
            <a:pPr marL="685800" indent="-685800">
              <a:buFont typeface="Arial" panose="020B0604020202020204" pitchFamily="34" charset="0"/>
              <a:buChar char="•"/>
            </a:pPr>
            <a:r>
              <a:rPr lang="en-US" sz="4800" dirty="0">
                <a:latin typeface="+mn-lt"/>
              </a:rPr>
              <a:t>Requires all data brokers to register annually with California Privacy Protection Agency (CPPA)</a:t>
            </a:r>
          </a:p>
          <a:p>
            <a:pPr marL="685800" indent="-685800">
              <a:buFont typeface="Arial" panose="020B0604020202020204" pitchFamily="34" charset="0"/>
              <a:buChar char="•"/>
            </a:pPr>
            <a:r>
              <a:rPr lang="en-US" sz="4800" dirty="0">
                <a:latin typeface="+mn-lt"/>
              </a:rPr>
              <a:t>Consumers can make a single deletion request to all registered brokers</a:t>
            </a:r>
          </a:p>
          <a:p>
            <a:pPr marL="685800" indent="-685800">
              <a:buFont typeface="Arial" panose="020B0604020202020204" pitchFamily="34" charset="0"/>
              <a:buChar char="•"/>
            </a:pPr>
            <a:r>
              <a:rPr lang="en-US" sz="4800" dirty="0">
                <a:latin typeface="+mn-lt"/>
              </a:rPr>
              <a:t>Broader impact for wellness platforms that compile health-related consumer data</a:t>
            </a:r>
          </a:p>
          <a:p>
            <a:pPr marL="685800" indent="-685800">
              <a:buFont typeface="Arial" panose="020B0604020202020204" pitchFamily="34" charset="0"/>
              <a:buChar char="•"/>
            </a:pPr>
            <a:r>
              <a:rPr lang="en-US" sz="4800" dirty="0">
                <a:latin typeface="+mn-lt"/>
              </a:rPr>
              <a:t>Full implementation by 2026 -  early compliance = lower litigation risk</a:t>
            </a:r>
          </a:p>
          <a:p>
            <a:pPr marL="685800" indent="-685800">
              <a:buFont typeface="Arial" panose="020B0604020202020204" pitchFamily="34" charset="0"/>
              <a:buChar char="•"/>
            </a:pPr>
            <a:endParaRPr lang="en-US" sz="4800" dirty="0">
              <a:latin typeface="+mn-lt"/>
            </a:endParaRPr>
          </a:p>
          <a:p>
            <a:pPr marL="685800" indent="-685800">
              <a:buFont typeface="Arial" panose="020B0604020202020204" pitchFamily="34" charset="0"/>
              <a:buChar char="•"/>
            </a:pPr>
            <a:endParaRPr lang="en-US" dirty="0">
              <a:latin typeface="Georgia" panose="02040502050405020303" pitchFamily="18" charset="0"/>
            </a:endParaRPr>
          </a:p>
        </p:txBody>
      </p:sp>
      <p:pic>
        <p:nvPicPr>
          <p:cNvPr id="14" name="Picture 13" descr="A person pointing at a screen&#10;&#10;AI-generated content may be incorrect.">
            <a:extLst>
              <a:ext uri="{FF2B5EF4-FFF2-40B4-BE49-F238E27FC236}">
                <a16:creationId xmlns:a16="http://schemas.microsoft.com/office/drawing/2014/main" id="{D9FBE8E4-BCD8-71D3-B494-6ADFC8E356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97000" y="3464016"/>
            <a:ext cx="6322237" cy="7126012"/>
          </a:xfrm>
          <a:prstGeom prst="rect">
            <a:avLst/>
          </a:prstGeom>
        </p:spPr>
      </p:pic>
    </p:spTree>
    <p:extLst>
      <p:ext uri="{BB962C8B-B14F-4D97-AF65-F5344CB8AC3E}">
        <p14:creationId xmlns:p14="http://schemas.microsoft.com/office/powerpoint/2010/main" val="24888585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2EDB2-DECC-0E38-061E-F4DC0DA74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8967-CDBB-8DD0-6CBC-051D95B71996}"/>
              </a:ext>
            </a:extLst>
          </p:cNvPr>
          <p:cNvSpPr>
            <a:spLocks noGrp="1"/>
          </p:cNvSpPr>
          <p:nvPr>
            <p:ph type="title"/>
          </p:nvPr>
        </p:nvSpPr>
        <p:spPr/>
        <p:txBody>
          <a:bodyPr/>
          <a:lstStyle/>
          <a:p>
            <a:pPr algn="ctr"/>
            <a:r>
              <a:rPr lang="en-US" sz="6600" dirty="0"/>
              <a:t>California Invasion of Privacy Act (CIPA)</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4FA15620-8D59-A426-D559-61B40CB011DC}"/>
              </a:ext>
            </a:extLst>
          </p:cNvPr>
          <p:cNvSpPr>
            <a:spLocks noGrp="1"/>
          </p:cNvSpPr>
          <p:nvPr>
            <p:ph type="body" idx="1"/>
          </p:nvPr>
        </p:nvSpPr>
        <p:spPr>
          <a:xfrm>
            <a:off x="1049668" y="3211033"/>
            <a:ext cx="11142332" cy="7400260"/>
          </a:xfrm>
        </p:spPr>
        <p:txBody>
          <a:bodyPr/>
          <a:lstStyle/>
          <a:p>
            <a:pPr marL="685800" indent="-685800">
              <a:buFont typeface="Arial" panose="020B0604020202020204" pitchFamily="34" charset="0"/>
              <a:buChar char="•"/>
            </a:pPr>
            <a:r>
              <a:rPr lang="en-US" sz="4800" dirty="0">
                <a:latin typeface="+mn-lt"/>
              </a:rPr>
              <a:t>CIPA prohibits interception of communications (Cal. Penal Code § 631)</a:t>
            </a:r>
          </a:p>
          <a:p>
            <a:pPr marL="685800" indent="-685800">
              <a:buFont typeface="Arial" panose="020B0604020202020204" pitchFamily="34" charset="0"/>
              <a:buChar char="•"/>
            </a:pPr>
            <a:r>
              <a:rPr lang="en-US" sz="4800" dirty="0">
                <a:latin typeface="+mn-lt"/>
              </a:rPr>
              <a:t>Surge in class actions alleging unauthorized recording or pixel tracking on health-related websites</a:t>
            </a:r>
          </a:p>
          <a:p>
            <a:pPr marL="685800" indent="-685800">
              <a:buFont typeface="Arial" panose="020B0604020202020204" pitchFamily="34" charset="0"/>
              <a:buChar char="•"/>
            </a:pPr>
            <a:r>
              <a:rPr lang="en-US" sz="4800" dirty="0">
                <a:latin typeface="+mn-lt"/>
              </a:rPr>
              <a:t>Applies even to passive tracking like Meta Pixel or session replay tools</a:t>
            </a:r>
          </a:p>
          <a:p>
            <a:pPr marL="685800" indent="-685800">
              <a:buFont typeface="Arial" panose="020B0604020202020204" pitchFamily="34" charset="0"/>
              <a:buChar char="•"/>
            </a:pPr>
            <a:r>
              <a:rPr lang="en-US" sz="4800" dirty="0">
                <a:latin typeface="+mn-lt"/>
              </a:rPr>
              <a:t>Statutory damages: $5,000 per violation</a:t>
            </a:r>
          </a:p>
          <a:p>
            <a:pPr marL="685800" indent="-685800">
              <a:buFont typeface="Arial" panose="020B0604020202020204" pitchFamily="34" charset="0"/>
              <a:buChar char="•"/>
            </a:pPr>
            <a:endParaRPr lang="en-US" dirty="0">
              <a:latin typeface="Georgia" panose="02040502050405020303" pitchFamily="18" charset="0"/>
            </a:endParaRPr>
          </a:p>
        </p:txBody>
      </p:sp>
      <p:pic>
        <p:nvPicPr>
          <p:cNvPr id="6" name="Picture 5" descr="A green folder with a label on it next to a keyboard&#10;&#10;AI-generated content may be incorrect.">
            <a:extLst>
              <a:ext uri="{FF2B5EF4-FFF2-40B4-BE49-F238E27FC236}">
                <a16:creationId xmlns:a16="http://schemas.microsoft.com/office/drawing/2014/main" id="{42C27EAB-0FA7-02EB-E25B-36C275B8676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192001" y="3211033"/>
            <a:ext cx="10795000" cy="8291032"/>
          </a:xfrm>
          <a:prstGeom prst="rect">
            <a:avLst/>
          </a:prstGeom>
        </p:spPr>
      </p:pic>
    </p:spTree>
    <p:extLst>
      <p:ext uri="{BB962C8B-B14F-4D97-AF65-F5344CB8AC3E}">
        <p14:creationId xmlns:p14="http://schemas.microsoft.com/office/powerpoint/2010/main" val="34240575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4BA4D-8D77-17B7-3295-919E650C9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0D398-6699-0186-66D9-B6DB40A72A59}"/>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Washington My Health My Data Act: Compliance on Steroids</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E0157D37-E9ED-0761-70B7-195E2782A9EB}"/>
              </a:ext>
            </a:extLst>
          </p:cNvPr>
          <p:cNvSpPr>
            <a:spLocks noGrp="1"/>
          </p:cNvSpPr>
          <p:nvPr>
            <p:ph type="body" idx="1"/>
          </p:nvPr>
        </p:nvSpPr>
        <p:spPr>
          <a:xfrm>
            <a:off x="1397000" y="3062177"/>
            <a:ext cx="21589999" cy="8949714"/>
          </a:xfrm>
        </p:spPr>
        <p:txBody>
          <a:bodyPr/>
          <a:lstStyle/>
          <a:p>
            <a:pPr marL="1371600" lvl="1"/>
            <a:r>
              <a:rPr lang="en-US" sz="4800" dirty="0">
                <a:latin typeface="+mn-lt"/>
              </a:rPr>
              <a:t>Covers “consumer health data” broadly—including mental health, fertility, biometric, and lifestyle data</a:t>
            </a:r>
          </a:p>
          <a:p>
            <a:pPr marL="1371600" lvl="1"/>
            <a:r>
              <a:rPr lang="en-US" sz="4800" dirty="0">
                <a:latin typeface="+mn-lt"/>
              </a:rPr>
              <a:t>Applies to all entities collecting data from Washington residents—not just Washington-based businesses</a:t>
            </a:r>
          </a:p>
          <a:p>
            <a:pPr lvl="1" indent="0">
              <a:buNone/>
            </a:pPr>
            <a:endParaRPr lang="en-US" sz="4800" dirty="0">
              <a:latin typeface="+mn-lt"/>
            </a:endParaRPr>
          </a:p>
          <a:p>
            <a:pPr marL="1371600" lvl="1"/>
            <a:r>
              <a:rPr lang="en-US" sz="4800" u="sng" dirty="0">
                <a:latin typeface="+mn-lt"/>
              </a:rPr>
              <a:t>Requires</a:t>
            </a:r>
            <a:r>
              <a:rPr lang="en-US" sz="4800" dirty="0">
                <a:latin typeface="+mn-lt"/>
              </a:rPr>
              <a:t>:</a:t>
            </a:r>
          </a:p>
          <a:p>
            <a:pPr marL="1371600" lvl="3">
              <a:buFont typeface="Courier New" panose="02070309020205020404" pitchFamily="49" charset="0"/>
              <a:buChar char="o"/>
            </a:pPr>
            <a:r>
              <a:rPr lang="en-US" sz="4800" dirty="0">
                <a:latin typeface="+mn-lt"/>
              </a:rPr>
              <a:t>Opt-in consent for collection and sharing</a:t>
            </a:r>
          </a:p>
          <a:p>
            <a:pPr marL="1371600" lvl="3">
              <a:buFont typeface="Courier New" panose="02070309020205020404" pitchFamily="49" charset="0"/>
              <a:buChar char="o"/>
            </a:pPr>
            <a:r>
              <a:rPr lang="en-US" sz="4800" dirty="0">
                <a:latin typeface="+mn-lt"/>
              </a:rPr>
              <a:t>A standalone “Consumer Health Data Privacy Policy”</a:t>
            </a:r>
          </a:p>
          <a:p>
            <a:pPr marL="1371600" lvl="3">
              <a:buFont typeface="Courier New" panose="02070309020205020404" pitchFamily="49" charset="0"/>
              <a:buChar char="o"/>
            </a:pPr>
            <a:r>
              <a:rPr lang="en-US" sz="4800" dirty="0">
                <a:latin typeface="+mn-lt"/>
              </a:rPr>
              <a:t>Ability to revoke consent at any time</a:t>
            </a:r>
          </a:p>
          <a:p>
            <a:pPr marL="1371600" lvl="3">
              <a:buFont typeface="Courier New" panose="02070309020205020404" pitchFamily="49" charset="0"/>
              <a:buChar char="o"/>
            </a:pPr>
            <a:r>
              <a:rPr lang="en-US" sz="4800" dirty="0">
                <a:latin typeface="+mn-lt"/>
              </a:rPr>
              <a:t>Ban on geofencing near sensitive health locations (e.g., clinics)</a:t>
            </a:r>
          </a:p>
        </p:txBody>
      </p:sp>
    </p:spTree>
    <p:extLst>
      <p:ext uri="{BB962C8B-B14F-4D97-AF65-F5344CB8AC3E}">
        <p14:creationId xmlns:p14="http://schemas.microsoft.com/office/powerpoint/2010/main" val="4052695266"/>
      </p:ext>
    </p:extLst>
  </p:cSld>
  <p:clrMapOvr>
    <a:masterClrMapping/>
  </p:clrMapOvr>
  <p:transition spd="med"/>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CE058-97C2-4840-0A21-7361F82BB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D4E4A-B932-CC7F-B073-181F9ACE5E81}"/>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Washington My Health My Data Act</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DDD1B5D0-D68A-904F-E667-4D05FB479088}"/>
              </a:ext>
            </a:extLst>
          </p:cNvPr>
          <p:cNvSpPr>
            <a:spLocks noGrp="1"/>
          </p:cNvSpPr>
          <p:nvPr>
            <p:ph type="body" idx="1"/>
          </p:nvPr>
        </p:nvSpPr>
        <p:spPr>
          <a:xfrm>
            <a:off x="8165804" y="2805545"/>
            <a:ext cx="14821195" cy="9206346"/>
          </a:xfrm>
        </p:spPr>
        <p:txBody>
          <a:bodyPr/>
          <a:lstStyle/>
          <a:p>
            <a:pPr marL="1371600" lvl="1"/>
            <a:r>
              <a:rPr lang="en-US" sz="4800" dirty="0">
                <a:latin typeface="+mn-lt"/>
              </a:rPr>
              <a:t>Broad definition of “consumer health data”</a:t>
            </a:r>
          </a:p>
          <a:p>
            <a:pPr marL="1371600" lvl="1"/>
            <a:r>
              <a:rPr lang="en-US" sz="4800" dirty="0">
                <a:latin typeface="+mn-lt"/>
              </a:rPr>
              <a:t>Applies to both regulated and unregulated entities</a:t>
            </a:r>
          </a:p>
          <a:p>
            <a:pPr marL="1371600" lvl="1"/>
            <a:r>
              <a:rPr lang="en-US" sz="4800" dirty="0">
                <a:latin typeface="+mn-lt"/>
              </a:rPr>
              <a:t>Requires affirmative opt-in for collection and sharing</a:t>
            </a:r>
          </a:p>
          <a:p>
            <a:pPr marL="1371600" lvl="1"/>
            <a:r>
              <a:rPr lang="en-US" sz="4800" dirty="0">
                <a:latin typeface="+mn-lt"/>
              </a:rPr>
              <a:t>Consent, access, deletion, geofencing restrictions</a:t>
            </a:r>
          </a:p>
          <a:p>
            <a:pPr marL="1371600" lvl="1"/>
            <a:r>
              <a:rPr lang="en-US" sz="4800" dirty="0">
                <a:latin typeface="+mn-lt"/>
              </a:rPr>
              <a:t>Private right of action = high litigation risk</a:t>
            </a:r>
          </a:p>
        </p:txBody>
      </p:sp>
      <p:pic>
        <p:nvPicPr>
          <p:cNvPr id="6" name="Picture 5" descr="A person holding a tablet with a skeleton&#10;&#10;AI-generated content may be incorrect.">
            <a:extLst>
              <a:ext uri="{FF2B5EF4-FFF2-40B4-BE49-F238E27FC236}">
                <a16:creationId xmlns:a16="http://schemas.microsoft.com/office/drawing/2014/main" id="{4FF7B6B6-4966-13DC-3BCB-DF541C0C21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0166" y="2805544"/>
            <a:ext cx="7944735" cy="7954603"/>
          </a:xfrm>
          <a:prstGeom prst="rect">
            <a:avLst/>
          </a:prstGeom>
        </p:spPr>
      </p:pic>
    </p:spTree>
    <p:extLst>
      <p:ext uri="{BB962C8B-B14F-4D97-AF65-F5344CB8AC3E}">
        <p14:creationId xmlns:p14="http://schemas.microsoft.com/office/powerpoint/2010/main" val="48279647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9C208-F129-307C-5F7A-3332EEDA8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57280-D85F-2631-8C59-0DED07738775}"/>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Penalties, Litigation, and Enforcement Risks Under the Washington My Health My Data Act</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C7B97766-F479-B3F4-2626-AE3C5268883E}"/>
              </a:ext>
            </a:extLst>
          </p:cNvPr>
          <p:cNvSpPr>
            <a:spLocks noGrp="1"/>
          </p:cNvSpPr>
          <p:nvPr>
            <p:ph type="body" idx="1"/>
          </p:nvPr>
        </p:nvSpPr>
        <p:spPr>
          <a:xfrm>
            <a:off x="1397000" y="3062177"/>
            <a:ext cx="21589999" cy="8949714"/>
          </a:xfrm>
        </p:spPr>
        <p:txBody>
          <a:bodyPr/>
          <a:lstStyle/>
          <a:p>
            <a:pPr marL="1371600" lvl="1"/>
            <a:r>
              <a:rPr lang="en-US" sz="4800" b="1" u="sng" dirty="0">
                <a:latin typeface="+mn-lt"/>
              </a:rPr>
              <a:t>Civil Penalties</a:t>
            </a:r>
            <a:r>
              <a:rPr lang="en-US" sz="4800" dirty="0">
                <a:latin typeface="+mn-lt"/>
              </a:rPr>
              <a:t>: Businesses in violation of the MHMDA can be subject to civil penalties of up to $7,500 per violation. If a violation is found to be intentional, penalties may increase. The Washington State AG can initiate civil actions for violations and pursue penalties and damages in state court.</a:t>
            </a:r>
          </a:p>
          <a:p>
            <a:pPr marL="1371600" lvl="1"/>
            <a:r>
              <a:rPr lang="en-US" sz="4800" b="1" u="sng" dirty="0">
                <a:latin typeface="+mn-lt"/>
              </a:rPr>
              <a:t>Consumer Damages</a:t>
            </a:r>
            <a:r>
              <a:rPr lang="en-US" sz="4800" dirty="0">
                <a:latin typeface="+mn-lt"/>
              </a:rPr>
              <a:t>: Consumers may sue for actual damages resulting from violations of their rights under the MHMDA. Consumers also have the right to sue for statutory damages if they experience harm from the improper handling of their health data.</a:t>
            </a:r>
          </a:p>
          <a:p>
            <a:pPr marL="1371600" lvl="1"/>
            <a:r>
              <a:rPr lang="en-US" sz="4800" b="1" u="sng" dirty="0">
                <a:latin typeface="+mn-lt"/>
              </a:rPr>
              <a:t>Private Right of Action</a:t>
            </a:r>
            <a:r>
              <a:rPr lang="en-US" sz="4800" dirty="0">
                <a:latin typeface="+mn-lt"/>
              </a:rPr>
              <a:t>: Consumers can file lawsuits against businesses for violations of their health data privacy rights. Claims can involve the unauthorized collection or sharing of health data and failure to adhere to consumer data rights, such as the right to delete or access their health data.</a:t>
            </a:r>
          </a:p>
        </p:txBody>
      </p:sp>
    </p:spTree>
    <p:extLst>
      <p:ext uri="{BB962C8B-B14F-4D97-AF65-F5344CB8AC3E}">
        <p14:creationId xmlns:p14="http://schemas.microsoft.com/office/powerpoint/2010/main" val="7253547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6A93-79E4-4A35-D01D-A430A9194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20EFC-50A2-B8BE-3036-99AEB641F3BD}"/>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Connecticut Data Privacy Act (CTDPA)</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5ABA2DDA-496D-B8CF-45EE-779B54D12E5C}"/>
              </a:ext>
            </a:extLst>
          </p:cNvPr>
          <p:cNvSpPr>
            <a:spLocks noGrp="1"/>
          </p:cNvSpPr>
          <p:nvPr>
            <p:ph type="body" idx="1"/>
          </p:nvPr>
        </p:nvSpPr>
        <p:spPr>
          <a:xfrm>
            <a:off x="1397000" y="3062177"/>
            <a:ext cx="21589999" cy="8949714"/>
          </a:xfrm>
        </p:spPr>
        <p:txBody>
          <a:bodyPr/>
          <a:lstStyle/>
          <a:p>
            <a:pPr lvl="3" indent="0">
              <a:buNone/>
            </a:pPr>
            <a:r>
              <a:rPr lang="en-US" sz="4800" u="sng" dirty="0">
                <a:latin typeface="+mn-lt"/>
              </a:rPr>
              <a:t>Applies</a:t>
            </a:r>
            <a:r>
              <a:rPr lang="en-US" sz="4800" dirty="0">
                <a:latin typeface="+mn-lt"/>
              </a:rPr>
              <a:t> to businesses that process personal data of Connecticut residents. Businesses must meet certain thresholds to be subject to the law, such as:</a:t>
            </a:r>
          </a:p>
          <a:p>
            <a:pPr marL="1371600" lvl="3">
              <a:buFont typeface="Wingdings" panose="05000000000000000000" pitchFamily="2" charset="2"/>
              <a:buChar char="Ø"/>
            </a:pPr>
            <a:r>
              <a:rPr lang="en-US" sz="4800" dirty="0">
                <a:latin typeface="+mn-lt"/>
              </a:rPr>
              <a:t>Annual revenue of at least $25 million. </a:t>
            </a:r>
          </a:p>
          <a:p>
            <a:pPr marL="1371600" lvl="3">
              <a:buFont typeface="Wingdings" panose="05000000000000000000" pitchFamily="2" charset="2"/>
              <a:buChar char="Ø"/>
            </a:pPr>
            <a:r>
              <a:rPr lang="en-US" sz="4800" dirty="0">
                <a:latin typeface="+mn-lt"/>
              </a:rPr>
              <a:t>Processing personal data of 100,000+ consumers.</a:t>
            </a:r>
          </a:p>
          <a:p>
            <a:pPr marL="1371600" lvl="3">
              <a:buFont typeface="Wingdings" panose="05000000000000000000" pitchFamily="2" charset="2"/>
              <a:buChar char="Ø"/>
            </a:pPr>
            <a:r>
              <a:rPr lang="en-US" sz="4800" dirty="0">
                <a:latin typeface="+mn-lt"/>
              </a:rPr>
              <a:t>50% or more of revenue from the sale of personal data.</a:t>
            </a:r>
          </a:p>
          <a:p>
            <a:pPr lvl="1" indent="0">
              <a:buNone/>
            </a:pPr>
            <a:r>
              <a:rPr lang="en-US" sz="4800" u="sng" dirty="0">
                <a:latin typeface="+mn-lt"/>
              </a:rPr>
              <a:t>Requires</a:t>
            </a:r>
            <a:r>
              <a:rPr lang="en-US" sz="4800" dirty="0">
                <a:latin typeface="+mn-lt"/>
              </a:rPr>
              <a:t>:</a:t>
            </a:r>
          </a:p>
          <a:p>
            <a:pPr marL="1371600" lvl="3">
              <a:buFont typeface="Courier New" panose="02070309020205020404" pitchFamily="49" charset="0"/>
              <a:buChar char="o"/>
            </a:pPr>
            <a:r>
              <a:rPr lang="en-US" sz="4800" dirty="0">
                <a:latin typeface="+mn-lt"/>
              </a:rPr>
              <a:t>Opt-in consent for collection and sharing</a:t>
            </a:r>
          </a:p>
          <a:p>
            <a:pPr marL="1371600" lvl="3">
              <a:buFont typeface="Courier New" panose="02070309020205020404" pitchFamily="49" charset="0"/>
              <a:buChar char="o"/>
            </a:pPr>
            <a:r>
              <a:rPr lang="en-US" sz="4800" dirty="0">
                <a:latin typeface="+mn-lt"/>
              </a:rPr>
              <a:t>A standalone “Consumer Health Data Privacy Policy”</a:t>
            </a:r>
          </a:p>
          <a:p>
            <a:pPr marL="1371600" lvl="3">
              <a:buFont typeface="Courier New" panose="02070309020205020404" pitchFamily="49" charset="0"/>
              <a:buChar char="o"/>
            </a:pPr>
            <a:r>
              <a:rPr lang="en-US" sz="4800" dirty="0">
                <a:latin typeface="+mn-lt"/>
              </a:rPr>
              <a:t>Ability to revoke consent at any time</a:t>
            </a:r>
          </a:p>
          <a:p>
            <a:pPr marL="1371600" lvl="3">
              <a:buFont typeface="Courier New" panose="02070309020205020404" pitchFamily="49" charset="0"/>
              <a:buChar char="o"/>
            </a:pPr>
            <a:r>
              <a:rPr lang="en-US" sz="4800" dirty="0">
                <a:latin typeface="+mn-lt"/>
              </a:rPr>
              <a:t>Ban on geofencing near sensitive health locations (e.g., clinics)</a:t>
            </a:r>
          </a:p>
        </p:txBody>
      </p:sp>
      <p:sp>
        <p:nvSpPr>
          <p:cNvPr id="3" name="Rectangle 1">
            <a:extLst>
              <a:ext uri="{FF2B5EF4-FFF2-40B4-BE49-F238E27FC236}">
                <a16:creationId xmlns:a16="http://schemas.microsoft.com/office/drawing/2014/main" id="{9498EA9C-CA3F-2210-4EB9-E99C42C1BEA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Broad definition of “consumer health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Applies to both regulated and unregulated entities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Requires affirmative opt-in for collection and sharing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Consent, access, deletion, geofencing restrictions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Private right of action = high litigation risk</a:t>
            </a:r>
          </a:p>
        </p:txBody>
      </p:sp>
    </p:spTree>
    <p:extLst>
      <p:ext uri="{BB962C8B-B14F-4D97-AF65-F5344CB8AC3E}">
        <p14:creationId xmlns:p14="http://schemas.microsoft.com/office/powerpoint/2010/main" val="415509286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A931-0A87-345C-B598-8A5914425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8E72D-EF44-6913-32B8-BFB4DE9ACA18}"/>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Connecticut Data Privacy Act (CTDPA)</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A855617B-6B97-B2F2-0CD6-1A1F1A77DCC7}"/>
              </a:ext>
            </a:extLst>
          </p:cNvPr>
          <p:cNvSpPr>
            <a:spLocks noGrp="1"/>
          </p:cNvSpPr>
          <p:nvPr>
            <p:ph type="body" idx="1"/>
          </p:nvPr>
        </p:nvSpPr>
        <p:spPr>
          <a:xfrm>
            <a:off x="616687" y="2514601"/>
            <a:ext cx="14991908" cy="9497290"/>
          </a:xfrm>
        </p:spPr>
        <p:txBody>
          <a:bodyPr/>
          <a:lstStyle/>
          <a:p>
            <a:pPr lvl="3" indent="0">
              <a:buNone/>
            </a:pPr>
            <a:r>
              <a:rPr lang="en-US" sz="4400" dirty="0">
                <a:latin typeface="+mn-lt"/>
              </a:rPr>
              <a:t>The CTDPA applies to health-related data collected by businesses if it qualifies as personal data under the law.</a:t>
            </a:r>
          </a:p>
          <a:p>
            <a:pPr lvl="3" indent="0">
              <a:buNone/>
            </a:pPr>
            <a:r>
              <a:rPr lang="en-US" sz="4400" dirty="0">
                <a:latin typeface="+mn-lt"/>
              </a:rPr>
              <a:t>Health data may be classified as sensitive data, which requires explicit consent from the consumer before it is processed, shared, or sold. </a:t>
            </a:r>
          </a:p>
          <a:p>
            <a:pPr lvl="3" indent="0">
              <a:buNone/>
            </a:pPr>
            <a:r>
              <a:rPr lang="en-US" sz="4400" dirty="0">
                <a:latin typeface="+mn-lt"/>
              </a:rPr>
              <a:t>Businesses must disclose their data collection practices, including health data, in privacy notices.</a:t>
            </a:r>
          </a:p>
          <a:p>
            <a:pPr lvl="3" indent="0">
              <a:buNone/>
            </a:pPr>
            <a:r>
              <a:rPr lang="en-US" sz="4400" dirty="0">
                <a:latin typeface="+mn-lt"/>
              </a:rPr>
              <a:t>Businesses must conduct risk assessments for activities involving personal data processing, including the handling of sensitive health data.</a:t>
            </a:r>
          </a:p>
          <a:p>
            <a:pPr lvl="3" indent="0">
              <a:buNone/>
            </a:pPr>
            <a:r>
              <a:rPr lang="en-US" sz="4400" dirty="0">
                <a:solidFill>
                  <a:srgbClr val="C00000"/>
                </a:solidFill>
                <a:latin typeface="+mn-lt"/>
              </a:rPr>
              <a:t>The Connecticut Attorney General has the authority to enforce the law, and businesses face penalties of up to $5,000 per violation.</a:t>
            </a:r>
          </a:p>
        </p:txBody>
      </p:sp>
      <p:pic>
        <p:nvPicPr>
          <p:cNvPr id="7" name="Picture 6" descr="A red key with a padlock on it&#10;&#10;AI-generated content may be incorrect.">
            <a:extLst>
              <a:ext uri="{FF2B5EF4-FFF2-40B4-BE49-F238E27FC236}">
                <a16:creationId xmlns:a16="http://schemas.microsoft.com/office/drawing/2014/main" id="{533BEF36-0E34-7CFF-5231-3F18C027D8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608595" y="2514599"/>
            <a:ext cx="8399721" cy="9497289"/>
          </a:xfrm>
          <a:prstGeom prst="rect">
            <a:avLst/>
          </a:prstGeom>
        </p:spPr>
      </p:pic>
    </p:spTree>
    <p:extLst>
      <p:ext uri="{BB962C8B-B14F-4D97-AF65-F5344CB8AC3E}">
        <p14:creationId xmlns:p14="http://schemas.microsoft.com/office/powerpoint/2010/main" val="51518909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9DB99-703A-B42C-6627-610A8DD3D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FF26E7-CEF0-DC3A-4178-C09B16A7E0AC}"/>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States with Privacy Laws Including Health Data Provisions</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8E3F5B71-698A-74F2-6458-6BB3A459D220}"/>
              </a:ext>
            </a:extLst>
          </p:cNvPr>
          <p:cNvSpPr>
            <a:spLocks noGrp="1"/>
          </p:cNvSpPr>
          <p:nvPr>
            <p:ph type="body" idx="1"/>
          </p:nvPr>
        </p:nvSpPr>
        <p:spPr>
          <a:xfrm>
            <a:off x="464288" y="2109355"/>
            <a:ext cx="23455424" cy="9497290"/>
          </a:xfrm>
        </p:spPr>
        <p:txBody>
          <a:bodyPr/>
          <a:lstStyle/>
          <a:p>
            <a:pPr lvl="3" indent="0">
              <a:buNone/>
            </a:pPr>
            <a:r>
              <a:rPr lang="en-US" sz="4400" dirty="0">
                <a:solidFill>
                  <a:srgbClr val="FFFF00"/>
                </a:solidFill>
                <a:latin typeface="+mn-lt"/>
              </a:rPr>
              <a:t>Virginia</a:t>
            </a:r>
            <a:r>
              <a:rPr lang="en-US" sz="4400" dirty="0">
                <a:latin typeface="+mn-lt"/>
              </a:rPr>
              <a:t> Consumer Data Protection Act (VCDPA) - Health data is considered personal data under the VCDPA, subject to rights of access, deletion, and opt-out of sale. Does not have a specific health data privacy law but treats health data like other personal information.</a:t>
            </a:r>
          </a:p>
          <a:p>
            <a:pPr lvl="3" indent="0">
              <a:buNone/>
            </a:pPr>
            <a:r>
              <a:rPr lang="en-US" sz="4400" dirty="0">
                <a:solidFill>
                  <a:srgbClr val="FFFF00"/>
                </a:solidFill>
                <a:latin typeface="+mn-lt"/>
              </a:rPr>
              <a:t>Colorado</a:t>
            </a:r>
            <a:r>
              <a:rPr lang="en-US" sz="4400" dirty="0">
                <a:latin typeface="+mn-lt"/>
              </a:rPr>
              <a:t> Privacy Act (CPA) -  Similar to Virginia’s law, health data is protected as personal data, with provisions for access, deletion, and opt-out of data sale. Includes data minimization principles, ensuring only necessary health data is collected.</a:t>
            </a:r>
          </a:p>
          <a:p>
            <a:pPr lvl="3" indent="0">
              <a:buNone/>
            </a:pPr>
            <a:r>
              <a:rPr lang="en-US" sz="4400" dirty="0">
                <a:solidFill>
                  <a:srgbClr val="FFFF00"/>
                </a:solidFill>
                <a:latin typeface="+mn-lt"/>
              </a:rPr>
              <a:t>Utah </a:t>
            </a:r>
            <a:r>
              <a:rPr lang="en-US" sz="4400" dirty="0">
                <a:latin typeface="+mn-lt"/>
              </a:rPr>
              <a:t>Consumer Privacy Act (UCPA) - The UCPA applies to health data as personal information, including rights to access and deletion. Utah’s law, like others, does not create a specific health data framework but ensures that personal health information is included under its consumer privacy protections.</a:t>
            </a:r>
          </a:p>
          <a:p>
            <a:pPr lvl="3" indent="0">
              <a:buNone/>
            </a:pPr>
            <a:r>
              <a:rPr lang="en-US" sz="4400" dirty="0">
                <a:solidFill>
                  <a:srgbClr val="FFFF00"/>
                </a:solidFill>
                <a:latin typeface="+mn-lt"/>
              </a:rPr>
              <a:t>Nevada </a:t>
            </a:r>
            <a:r>
              <a:rPr lang="en-US" sz="4400" dirty="0">
                <a:latin typeface="+mn-lt"/>
              </a:rPr>
              <a:t>Privacy Law Health Data Provisions (SB 370) - Nevada’s consumer privacy law applies to personal data, including health data, requiring businesses to disclose data practices and allow opt-out of data sales. Health data is treated as personal information within the general privacy framework.</a:t>
            </a:r>
          </a:p>
          <a:p>
            <a:pPr lvl="3" indent="0">
              <a:buNone/>
            </a:pPr>
            <a:endParaRPr lang="en-US" sz="4400" dirty="0">
              <a:latin typeface="+mn-lt"/>
            </a:endParaRPr>
          </a:p>
        </p:txBody>
      </p:sp>
    </p:spTree>
    <p:extLst>
      <p:ext uri="{BB962C8B-B14F-4D97-AF65-F5344CB8AC3E}">
        <p14:creationId xmlns:p14="http://schemas.microsoft.com/office/powerpoint/2010/main" val="7691542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rglass and a calendar">
            <a:extLst>
              <a:ext uri="{FF2B5EF4-FFF2-40B4-BE49-F238E27FC236}">
                <a16:creationId xmlns:a16="http://schemas.microsoft.com/office/drawing/2014/main" id="{1168090B-0A66-F93E-494C-40D3FA4DBD39}"/>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tretch>
            <a:fillRect/>
          </a:stretch>
        </p:blipFill>
        <p:spPr>
          <a:xfrm>
            <a:off x="0" y="-332509"/>
            <a:ext cx="24384000" cy="12302836"/>
          </a:xfrm>
          <a:prstGeom prst="rect">
            <a:avLst/>
          </a:prstGeom>
          <a:ln>
            <a:noFill/>
          </a:ln>
          <a:effectLst>
            <a:softEdge rad="112500"/>
          </a:effectLst>
        </p:spPr>
      </p:pic>
      <p:sp>
        <p:nvSpPr>
          <p:cNvPr id="2" name="Title 1">
            <a:extLst>
              <a:ext uri="{FF2B5EF4-FFF2-40B4-BE49-F238E27FC236}">
                <a16:creationId xmlns:a16="http://schemas.microsoft.com/office/drawing/2014/main" id="{698ADC9C-032D-9A77-4794-F44979352C44}"/>
              </a:ext>
            </a:extLst>
          </p:cNvPr>
          <p:cNvSpPr>
            <a:spLocks noGrp="1"/>
          </p:cNvSpPr>
          <p:nvPr>
            <p:ph type="title"/>
          </p:nvPr>
        </p:nvSpPr>
        <p:spPr/>
        <p:txBody>
          <a:bodyPr/>
          <a:lstStyle/>
          <a:p>
            <a:pPr algn="ctr"/>
            <a:r>
              <a:rPr lang="en-US" dirty="0">
                <a:latin typeface="Georgia" panose="02040502050405020303" pitchFamily="18" charset="0"/>
              </a:rPr>
              <a:t>Agenda:</a:t>
            </a:r>
          </a:p>
        </p:txBody>
      </p:sp>
      <p:pic>
        <p:nvPicPr>
          <p:cNvPr id="6" name="Picture 5" descr="Hourglass and a calendar">
            <a:extLst>
              <a:ext uri="{FF2B5EF4-FFF2-40B4-BE49-F238E27FC236}">
                <a16:creationId xmlns:a16="http://schemas.microsoft.com/office/drawing/2014/main" id="{79497682-4532-2881-2167-2C5AFDE5B057}"/>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332509"/>
            <a:ext cx="24384000" cy="13724659"/>
          </a:xfrm>
          <a:prstGeom prst="rect">
            <a:avLst/>
          </a:prstGeom>
        </p:spPr>
      </p:pic>
      <p:sp>
        <p:nvSpPr>
          <p:cNvPr id="4" name="Text Placeholder 3">
            <a:extLst>
              <a:ext uri="{FF2B5EF4-FFF2-40B4-BE49-F238E27FC236}">
                <a16:creationId xmlns:a16="http://schemas.microsoft.com/office/drawing/2014/main" id="{6037ECB5-5B73-5307-7CE6-63964774CB86}"/>
              </a:ext>
            </a:extLst>
          </p:cNvPr>
          <p:cNvSpPr>
            <a:spLocks noGrp="1"/>
          </p:cNvSpPr>
          <p:nvPr>
            <p:ph type="body" idx="1"/>
          </p:nvPr>
        </p:nvSpPr>
        <p:spPr>
          <a:xfrm>
            <a:off x="532379" y="2129242"/>
            <a:ext cx="21590000" cy="6774478"/>
          </a:xfrm>
        </p:spPr>
        <p:txBody>
          <a:bodyPr/>
          <a:lstStyle/>
          <a:p>
            <a:pPr>
              <a:buFont typeface="Arial" panose="020B0604020202020204" pitchFamily="34" charset="0"/>
              <a:buChar char="•"/>
            </a:pPr>
            <a:endParaRPr lang="en-US" sz="4800" dirty="0">
              <a:latin typeface="Georgia" panose="02040502050405020303" pitchFamily="18" charset="0"/>
            </a:endParaRPr>
          </a:p>
          <a:p>
            <a:pPr>
              <a:buFont typeface="Arial" panose="020B0604020202020204" pitchFamily="34" charset="0"/>
              <a:buChar char="•"/>
            </a:pPr>
            <a:endParaRPr lang="en-US" sz="4800" dirty="0">
              <a:latin typeface="Georgia" panose="02040502050405020303" pitchFamily="18" charset="0"/>
            </a:endParaRPr>
          </a:p>
          <a:p>
            <a:pPr>
              <a:buFont typeface="Arial" panose="020B0604020202020204" pitchFamily="34" charset="0"/>
              <a:buChar char="•"/>
            </a:pPr>
            <a:r>
              <a:rPr lang="en-US" sz="4800" dirty="0">
                <a:latin typeface="Georgia" panose="02040502050405020303" pitchFamily="18" charset="0"/>
              </a:rPr>
              <a:t>How we got here – From HIPAA/FTC to now</a:t>
            </a:r>
          </a:p>
          <a:p>
            <a:pPr>
              <a:buFont typeface="Arial" panose="020B0604020202020204" pitchFamily="34" charset="0"/>
              <a:buChar char="•"/>
            </a:pPr>
            <a:r>
              <a:rPr lang="en-US" sz="4800" dirty="0">
                <a:latin typeface="Georgia" panose="02040502050405020303" pitchFamily="18" charset="0"/>
              </a:rPr>
              <a:t>Growing patchwork of state consumer health privacy laws</a:t>
            </a:r>
          </a:p>
          <a:p>
            <a:pPr>
              <a:buFont typeface="Arial" panose="020B0604020202020204" pitchFamily="34" charset="0"/>
              <a:buChar char="•"/>
            </a:pPr>
            <a:r>
              <a:rPr lang="en-US" sz="4800" dirty="0">
                <a:latin typeface="Georgia" panose="02040502050405020303" pitchFamily="18" charset="0"/>
              </a:rPr>
              <a:t>Implications for healthcare providers and wellness organizations</a:t>
            </a:r>
          </a:p>
          <a:p>
            <a:pPr>
              <a:buFont typeface="Arial" panose="020B0604020202020204" pitchFamily="34" charset="0"/>
              <a:buChar char="•"/>
            </a:pPr>
            <a:r>
              <a:rPr lang="en-US" sz="4800" dirty="0">
                <a:latin typeface="Georgia" panose="02040502050405020303" pitchFamily="18" charset="0"/>
              </a:rPr>
              <a:t>Spotlight on California (CCPA/CPRA, CMIA, Delete Act, CIPA), Washington’s My Health, My Data Act, and Connecticut Data Privacy Act </a:t>
            </a:r>
          </a:p>
          <a:p>
            <a:pPr>
              <a:buFont typeface="Arial" panose="020B0604020202020204" pitchFamily="34" charset="0"/>
              <a:buChar char="•"/>
            </a:pPr>
            <a:r>
              <a:rPr lang="en-US" sz="4800" dirty="0">
                <a:latin typeface="Georgia" panose="02040502050405020303" pitchFamily="18" charset="0"/>
              </a:rPr>
              <a:t>Strategies for compliance and risk mitigation</a:t>
            </a:r>
          </a:p>
        </p:txBody>
      </p:sp>
    </p:spTree>
    <p:extLst>
      <p:ext uri="{BB962C8B-B14F-4D97-AF65-F5344CB8AC3E}">
        <p14:creationId xmlns:p14="http://schemas.microsoft.com/office/powerpoint/2010/main" val="38344785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0854E-AB94-6B64-67C0-6B030157C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A165E-95C0-33C9-6B47-ADAB816A007F}"/>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State Consumer Health Data Laws Under Consideration</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B0D8C5A2-BB14-FD3E-BC89-B0E730E88C45}"/>
              </a:ext>
            </a:extLst>
          </p:cNvPr>
          <p:cNvSpPr>
            <a:spLocks noGrp="1"/>
          </p:cNvSpPr>
          <p:nvPr>
            <p:ph type="body" idx="1"/>
          </p:nvPr>
        </p:nvSpPr>
        <p:spPr>
          <a:xfrm>
            <a:off x="0" y="2296633"/>
            <a:ext cx="24050847" cy="9310012"/>
          </a:xfrm>
        </p:spPr>
        <p:txBody>
          <a:bodyPr/>
          <a:lstStyle/>
          <a:p>
            <a:pPr lvl="3" indent="0">
              <a:buNone/>
            </a:pPr>
            <a:r>
              <a:rPr lang="en-US" sz="4400" dirty="0">
                <a:solidFill>
                  <a:srgbClr val="FFC000"/>
                </a:solidFill>
                <a:latin typeface="+mn-lt"/>
              </a:rPr>
              <a:t>New York </a:t>
            </a:r>
            <a:r>
              <a:rPr lang="en-US" sz="4400" dirty="0">
                <a:latin typeface="+mn-lt"/>
              </a:rPr>
              <a:t>Health Information Privacy Act (Senate Bill S929 / Assembly Bill A2141) - Introduced but not yet passed.</a:t>
            </a:r>
          </a:p>
          <a:p>
            <a:pPr lvl="3" indent="0">
              <a:buNone/>
            </a:pPr>
            <a:r>
              <a:rPr lang="en-US" sz="4400" dirty="0">
                <a:latin typeface="+mn-lt"/>
              </a:rPr>
              <a:t>Key Provisions: The law aims to protect personal health data, including data collected by healthcare providers and third-party health apps.</a:t>
            </a:r>
          </a:p>
          <a:p>
            <a:pPr lvl="3" indent="0">
              <a:buNone/>
            </a:pPr>
            <a:r>
              <a:rPr lang="en-US" sz="4400" dirty="0">
                <a:latin typeface="+mn-lt"/>
              </a:rPr>
              <a:t>Consumer Rights: Consumers would have the right to access, correct, delete, and opt-out of the sale of their health data.</a:t>
            </a:r>
          </a:p>
          <a:p>
            <a:pPr lvl="3" indent="0">
              <a:buNone/>
            </a:pPr>
            <a:r>
              <a:rPr lang="en-US" sz="4400" dirty="0">
                <a:latin typeface="+mn-lt"/>
              </a:rPr>
              <a:t>Specifically addresses how businesses in the health technology space (e.g., apps, wearables) handle personal health data.</a:t>
            </a:r>
          </a:p>
          <a:p>
            <a:pPr lvl="3" indent="0">
              <a:buNone/>
            </a:pPr>
            <a:r>
              <a:rPr lang="en-US" sz="4400" dirty="0">
                <a:solidFill>
                  <a:srgbClr val="FFC000"/>
                </a:solidFill>
                <a:latin typeface="+mn-lt"/>
              </a:rPr>
              <a:t>New Mexico </a:t>
            </a:r>
            <a:r>
              <a:rPr lang="en-US" sz="4400" dirty="0">
                <a:latin typeface="+mn-lt"/>
              </a:rPr>
              <a:t>Health Data Privacy Act (HB 430) -  Not yet passed; still under legislative review.</a:t>
            </a:r>
          </a:p>
          <a:p>
            <a:pPr lvl="3" indent="0">
              <a:buNone/>
            </a:pPr>
            <a:r>
              <a:rPr lang="en-US" sz="4400" dirty="0">
                <a:latin typeface="+mn-lt"/>
              </a:rPr>
              <a:t>Key Provisions: Proposes treating health data as a separate category of sensitive personal data, with additional protections for consumers. Businesses would be required to disclose their data collection practices related to health data. Consumers would have rights to access, correction, deletion, and opt-out provisions for health data.</a:t>
            </a:r>
          </a:p>
        </p:txBody>
      </p:sp>
    </p:spTree>
    <p:extLst>
      <p:ext uri="{BB962C8B-B14F-4D97-AF65-F5344CB8AC3E}">
        <p14:creationId xmlns:p14="http://schemas.microsoft.com/office/powerpoint/2010/main" val="403600149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37420-2762-86E5-0C1B-56A56B6CE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C74CB-C479-6876-F1FB-2AD7AB11D630}"/>
              </a:ext>
            </a:extLst>
          </p:cNvPr>
          <p:cNvSpPr>
            <a:spLocks noGrp="1"/>
          </p:cNvSpPr>
          <p:nvPr>
            <p:ph type="title"/>
          </p:nvPr>
        </p:nvSpPr>
        <p:spPr/>
        <p:txBody>
          <a:bodyPr/>
          <a:lstStyle/>
          <a:p>
            <a:pPr algn="ctr"/>
            <a:r>
              <a:rPr lang="en-US" sz="6600" dirty="0">
                <a:solidFill>
                  <a:schemeClr val="bg1"/>
                </a:solidFill>
                <a:latin typeface="Georgia" panose="02040502050405020303" pitchFamily="18" charset="0"/>
                <a:ea typeface="Montserrat"/>
                <a:cs typeface="Montserrat"/>
                <a:sym typeface="Montserrat"/>
              </a:rPr>
              <a:t>Enforcement Trends: What Regulators Are Watching</a:t>
            </a:r>
            <a:endParaRPr lang="en-US" dirty="0">
              <a:latin typeface="Georgia" panose="02040502050405020303" pitchFamily="18" charset="0"/>
            </a:endParaRPr>
          </a:p>
        </p:txBody>
      </p:sp>
      <p:sp>
        <p:nvSpPr>
          <p:cNvPr id="4" name="Text Placeholder 3">
            <a:extLst>
              <a:ext uri="{FF2B5EF4-FFF2-40B4-BE49-F238E27FC236}">
                <a16:creationId xmlns:a16="http://schemas.microsoft.com/office/drawing/2014/main" id="{81FEF35F-EE92-C791-4E8D-67E384D31FFC}"/>
              </a:ext>
            </a:extLst>
          </p:cNvPr>
          <p:cNvSpPr>
            <a:spLocks noGrp="1"/>
          </p:cNvSpPr>
          <p:nvPr>
            <p:ph type="body" idx="1"/>
          </p:nvPr>
        </p:nvSpPr>
        <p:spPr>
          <a:xfrm>
            <a:off x="1397000" y="3062177"/>
            <a:ext cx="21589999" cy="8949714"/>
          </a:xfrm>
        </p:spPr>
        <p:txBody>
          <a:bodyPr/>
          <a:lstStyle/>
          <a:p>
            <a:pPr marL="1371600" lvl="1"/>
            <a:r>
              <a:rPr lang="en-US" sz="4800" dirty="0">
                <a:latin typeface="+mn-lt"/>
              </a:rPr>
              <a:t>California AG and CPPA targeting improper “sale” or “sharing” of health data</a:t>
            </a:r>
          </a:p>
          <a:p>
            <a:pPr marL="1371600" lvl="1"/>
            <a:r>
              <a:rPr lang="en-US" sz="4800" dirty="0">
                <a:latin typeface="+mn-lt"/>
              </a:rPr>
              <a:t>Pixel tracking lawsuits expanding from retail into healthcare</a:t>
            </a:r>
          </a:p>
          <a:p>
            <a:pPr marL="1371600" lvl="1"/>
            <a:r>
              <a:rPr lang="en-US" sz="4800" dirty="0">
                <a:latin typeface="+mn-lt"/>
              </a:rPr>
              <a:t>Class actions under MHMD </a:t>
            </a:r>
          </a:p>
          <a:p>
            <a:pPr marL="1371600" lvl="1"/>
            <a:r>
              <a:rPr lang="en-US" sz="4800" dirty="0">
                <a:latin typeface="+mn-lt"/>
              </a:rPr>
              <a:t>Delete Act may empower CPPA to target shadow health data markets</a:t>
            </a:r>
          </a:p>
        </p:txBody>
      </p:sp>
      <p:pic>
        <p:nvPicPr>
          <p:cNvPr id="11" name="Picture 10" descr="A hand writing on a blackboard&#10;&#10;AI-generated content may be incorrect.">
            <a:extLst>
              <a:ext uri="{FF2B5EF4-FFF2-40B4-BE49-F238E27FC236}">
                <a16:creationId xmlns:a16="http://schemas.microsoft.com/office/drawing/2014/main" id="{34F2F5C2-AEDD-204E-3D5D-D5E01E2EFF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05738" y="8164143"/>
            <a:ext cx="19372521" cy="3847748"/>
          </a:xfrm>
          <a:prstGeom prst="rect">
            <a:avLst/>
          </a:prstGeom>
        </p:spPr>
      </p:pic>
    </p:spTree>
    <p:extLst>
      <p:ext uri="{BB962C8B-B14F-4D97-AF65-F5344CB8AC3E}">
        <p14:creationId xmlns:p14="http://schemas.microsoft.com/office/powerpoint/2010/main" val="3593501151"/>
      </p:ext>
    </p:extLst>
  </p:cSld>
  <p:clrMapOvr>
    <a:masterClrMapping/>
  </p:clrMapOvr>
  <p:transition spd="med"/>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59B0-39B9-A656-4BED-3A94E0D48558}"/>
              </a:ext>
            </a:extLst>
          </p:cNvPr>
          <p:cNvSpPr>
            <a:spLocks noGrp="1"/>
          </p:cNvSpPr>
          <p:nvPr>
            <p:ph type="title"/>
          </p:nvPr>
        </p:nvSpPr>
        <p:spPr>
          <a:xfrm>
            <a:off x="1397000" y="1079499"/>
            <a:ext cx="21590000" cy="1435100"/>
          </a:xfrm>
        </p:spPr>
        <p:txBody>
          <a:bodyPr/>
          <a:lstStyle/>
          <a:p>
            <a:pPr algn="ctr"/>
            <a:r>
              <a:rPr lang="en-US" sz="6600" dirty="0">
                <a:solidFill>
                  <a:schemeClr val="bg1"/>
                </a:solidFill>
                <a:ea typeface="Montserrat"/>
                <a:cs typeface="Montserrat"/>
                <a:sym typeface="Montserrat"/>
              </a:rPr>
              <a:t>Compliance Challenges</a:t>
            </a:r>
            <a:endParaRPr lang="en-US" dirty="0"/>
          </a:p>
        </p:txBody>
      </p:sp>
      <p:sp>
        <p:nvSpPr>
          <p:cNvPr id="4" name="Text Placeholder 3">
            <a:extLst>
              <a:ext uri="{FF2B5EF4-FFF2-40B4-BE49-F238E27FC236}">
                <a16:creationId xmlns:a16="http://schemas.microsoft.com/office/drawing/2014/main" id="{D4B0508F-EE01-F005-61B5-C3ACB8B36A02}"/>
              </a:ext>
            </a:extLst>
          </p:cNvPr>
          <p:cNvSpPr>
            <a:spLocks noGrp="1"/>
          </p:cNvSpPr>
          <p:nvPr>
            <p:ph type="body" idx="1"/>
          </p:nvPr>
        </p:nvSpPr>
        <p:spPr>
          <a:xfrm>
            <a:off x="1397000" y="3596409"/>
            <a:ext cx="12106349" cy="7270883"/>
          </a:xfrm>
        </p:spPr>
        <p:txBody>
          <a:bodyPr/>
          <a:lstStyle/>
          <a:p>
            <a:pPr marL="1371600" lvl="1"/>
            <a:r>
              <a:rPr lang="en-US" sz="4800" dirty="0">
                <a:latin typeface="+mn-lt"/>
              </a:rPr>
              <a:t>Overlap and divergence with HIPAA</a:t>
            </a:r>
          </a:p>
          <a:p>
            <a:pPr marL="1371600" lvl="1"/>
            <a:r>
              <a:rPr lang="en-US" sz="4800" dirty="0">
                <a:latin typeface="+mn-lt"/>
              </a:rPr>
              <a:t>Growing complexity for companies to comply with varying state laws</a:t>
            </a:r>
          </a:p>
          <a:p>
            <a:pPr marL="1371600" lvl="1"/>
            <a:r>
              <a:rPr lang="en-US" sz="4800" dirty="0">
                <a:latin typeface="+mn-lt"/>
              </a:rPr>
              <a:t>Tracking regulatory updates across jurisdictions</a:t>
            </a:r>
          </a:p>
          <a:p>
            <a:pPr marL="1371600" lvl="1"/>
            <a:r>
              <a:rPr lang="en-US" sz="4800" dirty="0">
                <a:latin typeface="+mn-lt"/>
              </a:rPr>
              <a:t>Managing consumer rights workflows</a:t>
            </a:r>
          </a:p>
          <a:p>
            <a:pPr marL="1371600" lvl="1"/>
            <a:r>
              <a:rPr lang="en-US" sz="4800" dirty="0">
                <a:latin typeface="+mn-lt"/>
              </a:rPr>
              <a:t>Aligning data governance with clinical workflows</a:t>
            </a:r>
          </a:p>
          <a:p>
            <a:pPr marL="1371600" lvl="1"/>
            <a:r>
              <a:rPr lang="en-US" sz="4800" dirty="0">
                <a:latin typeface="+mn-lt"/>
              </a:rPr>
              <a:t>Balancing tech innovation with legal risk</a:t>
            </a:r>
          </a:p>
        </p:txBody>
      </p:sp>
      <p:pic>
        <p:nvPicPr>
          <p:cNvPr id="5" name="Picture 4" descr="A diagram of a diagram of a company&#10;&#10;AI-generated content may be incorrect.">
            <a:extLst>
              <a:ext uri="{FF2B5EF4-FFF2-40B4-BE49-F238E27FC236}">
                <a16:creationId xmlns:a16="http://schemas.microsoft.com/office/drawing/2014/main" id="{0E40298D-5454-0E40-7E0D-E4A6E1A6A4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978270" y="3596409"/>
            <a:ext cx="9753600" cy="6524625"/>
          </a:xfrm>
          <a:prstGeom prst="rect">
            <a:avLst/>
          </a:prstGeom>
        </p:spPr>
      </p:pic>
    </p:spTree>
    <p:extLst>
      <p:ext uri="{BB962C8B-B14F-4D97-AF65-F5344CB8AC3E}">
        <p14:creationId xmlns:p14="http://schemas.microsoft.com/office/powerpoint/2010/main" val="3755934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59B0-39B9-A656-4BED-3A94E0D48558}"/>
              </a:ext>
            </a:extLst>
          </p:cNvPr>
          <p:cNvSpPr>
            <a:spLocks noGrp="1"/>
          </p:cNvSpPr>
          <p:nvPr>
            <p:ph type="title"/>
          </p:nvPr>
        </p:nvSpPr>
        <p:spPr>
          <a:xfrm>
            <a:off x="1397000" y="1079499"/>
            <a:ext cx="21590000" cy="1435100"/>
          </a:xfrm>
        </p:spPr>
        <p:txBody>
          <a:bodyPr/>
          <a:lstStyle/>
          <a:p>
            <a:pPr algn="ctr"/>
            <a:r>
              <a:rPr lang="en-US" sz="6600" dirty="0">
                <a:solidFill>
                  <a:schemeClr val="bg1"/>
                </a:solidFill>
                <a:ea typeface="Montserrat"/>
                <a:cs typeface="Montserrat"/>
                <a:sym typeface="Montserrat"/>
              </a:rPr>
              <a:t>Proactive Compliance Strategies</a:t>
            </a:r>
            <a:endParaRPr lang="en-US" dirty="0"/>
          </a:p>
        </p:txBody>
      </p:sp>
      <p:sp>
        <p:nvSpPr>
          <p:cNvPr id="4" name="Text Placeholder 3">
            <a:extLst>
              <a:ext uri="{FF2B5EF4-FFF2-40B4-BE49-F238E27FC236}">
                <a16:creationId xmlns:a16="http://schemas.microsoft.com/office/drawing/2014/main" id="{D4B0508F-EE01-F005-61B5-C3ACB8B36A02}"/>
              </a:ext>
            </a:extLst>
          </p:cNvPr>
          <p:cNvSpPr>
            <a:spLocks noGrp="1"/>
          </p:cNvSpPr>
          <p:nvPr>
            <p:ph type="body" idx="1"/>
          </p:nvPr>
        </p:nvSpPr>
        <p:spPr>
          <a:xfrm>
            <a:off x="13503349" y="2743200"/>
            <a:ext cx="10100930" cy="9310254"/>
          </a:xfrm>
        </p:spPr>
        <p:txBody>
          <a:bodyPr/>
          <a:lstStyle/>
          <a:p>
            <a:pPr marL="685800" indent="-685800">
              <a:buFont typeface="Arial" panose="020B0604020202020204" pitchFamily="34" charset="0"/>
              <a:buChar char="•"/>
            </a:pPr>
            <a:r>
              <a:rPr lang="en-US" sz="4800" dirty="0">
                <a:latin typeface="+mn-lt"/>
              </a:rPr>
              <a:t>Conduct state-specific data mapping and gap assessments</a:t>
            </a:r>
          </a:p>
          <a:p>
            <a:pPr marL="685800" indent="-685800">
              <a:buFont typeface="Arial" panose="020B0604020202020204" pitchFamily="34" charset="0"/>
              <a:buChar char="•"/>
            </a:pPr>
            <a:r>
              <a:rPr lang="en-US" sz="4800" dirty="0">
                <a:latin typeface="+mn-lt"/>
              </a:rPr>
              <a:t>Update privacy notices and consent mechanisms</a:t>
            </a:r>
          </a:p>
          <a:p>
            <a:pPr marL="685800" indent="-685800">
              <a:buFont typeface="Arial" panose="020B0604020202020204" pitchFamily="34" charset="0"/>
              <a:buChar char="•"/>
            </a:pPr>
            <a:r>
              <a:rPr lang="en-US" sz="4800" dirty="0">
                <a:latin typeface="+mn-lt"/>
              </a:rPr>
              <a:t>Implement role-based access and data minimization practices</a:t>
            </a:r>
          </a:p>
          <a:p>
            <a:pPr marL="685800" indent="-685800">
              <a:buFont typeface="Arial" panose="020B0604020202020204" pitchFamily="34" charset="0"/>
              <a:buChar char="•"/>
            </a:pPr>
            <a:r>
              <a:rPr lang="en-US" sz="4800" dirty="0">
                <a:latin typeface="+mn-lt"/>
              </a:rPr>
              <a:t>Train staff on multi-jurisdictional obligations</a:t>
            </a:r>
          </a:p>
          <a:p>
            <a:pPr marL="685800" indent="-685800">
              <a:buFont typeface="Arial" panose="020B0604020202020204" pitchFamily="34" charset="0"/>
              <a:buChar char="•"/>
            </a:pPr>
            <a:r>
              <a:rPr lang="en-US" sz="4800" dirty="0">
                <a:latin typeface="+mn-lt"/>
              </a:rPr>
              <a:t>Prepare for consumer requests (access, deletion, opt-out)</a:t>
            </a:r>
          </a:p>
          <a:p>
            <a:pPr marL="685800" indent="-685800">
              <a:buFont typeface="Arial" panose="020B0604020202020204" pitchFamily="34" charset="0"/>
              <a:buChar char="•"/>
            </a:pPr>
            <a:r>
              <a:rPr lang="en-US" sz="4800" dirty="0">
                <a:latin typeface="+mn-lt"/>
              </a:rPr>
              <a:t>Limit data retention where able</a:t>
            </a:r>
          </a:p>
        </p:txBody>
      </p:sp>
      <p:pic>
        <p:nvPicPr>
          <p:cNvPr id="5" name="Picture 4" descr="A group of people around a table&#10;&#10;AI-generated content may be incorrect.">
            <a:extLst>
              <a:ext uri="{FF2B5EF4-FFF2-40B4-BE49-F238E27FC236}">
                <a16:creationId xmlns:a16="http://schemas.microsoft.com/office/drawing/2014/main" id="{406FDC99-649E-ECF6-C3AA-3C94138D12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9924" y="2518929"/>
            <a:ext cx="12793183" cy="9534525"/>
          </a:xfrm>
          <a:prstGeom prst="rect">
            <a:avLst/>
          </a:prstGeom>
        </p:spPr>
      </p:pic>
    </p:spTree>
    <p:extLst>
      <p:ext uri="{BB962C8B-B14F-4D97-AF65-F5344CB8AC3E}">
        <p14:creationId xmlns:p14="http://schemas.microsoft.com/office/powerpoint/2010/main" val="19937086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002A-F2FB-AB98-E4D0-5D2F76A019BB}"/>
              </a:ext>
            </a:extLst>
          </p:cNvPr>
          <p:cNvSpPr>
            <a:spLocks noGrp="1"/>
          </p:cNvSpPr>
          <p:nvPr>
            <p:ph type="title"/>
          </p:nvPr>
        </p:nvSpPr>
        <p:spPr/>
        <p:txBody>
          <a:bodyPr/>
          <a:lstStyle/>
          <a:p>
            <a:pPr algn="ctr"/>
            <a:r>
              <a:rPr lang="en-US" sz="6600" dirty="0">
                <a:ea typeface="Montserrat"/>
                <a:cs typeface="Montserrat"/>
                <a:sym typeface="Montserrat"/>
              </a:rPr>
              <a:t>Practical Tips for Risk Mitigation</a:t>
            </a:r>
            <a:endParaRPr lang="en-US" sz="6600" dirty="0"/>
          </a:p>
        </p:txBody>
      </p:sp>
      <p:sp>
        <p:nvSpPr>
          <p:cNvPr id="4" name="Text Placeholder 3">
            <a:extLst>
              <a:ext uri="{FF2B5EF4-FFF2-40B4-BE49-F238E27FC236}">
                <a16:creationId xmlns:a16="http://schemas.microsoft.com/office/drawing/2014/main" id="{80434B2E-1909-3695-9543-1A3B9737076C}"/>
              </a:ext>
            </a:extLst>
          </p:cNvPr>
          <p:cNvSpPr>
            <a:spLocks noGrp="1"/>
          </p:cNvSpPr>
          <p:nvPr>
            <p:ph type="body" idx="1"/>
          </p:nvPr>
        </p:nvSpPr>
        <p:spPr>
          <a:xfrm>
            <a:off x="1397000" y="2849526"/>
            <a:ext cx="21590000" cy="8111111"/>
          </a:xfrm>
        </p:spPr>
        <p:txBody>
          <a:bodyPr/>
          <a:lstStyle/>
          <a:p>
            <a:pPr>
              <a:buFont typeface="Arial" panose="020B0604020202020204" pitchFamily="34" charset="0"/>
              <a:buChar char="•"/>
            </a:pPr>
            <a:r>
              <a:rPr lang="en-US" sz="4800" dirty="0">
                <a:latin typeface="+mn-lt"/>
              </a:rPr>
              <a:t>Use consent management platforms (CMPs) that support GPC signals</a:t>
            </a:r>
          </a:p>
          <a:p>
            <a:pPr>
              <a:buFont typeface="Arial" panose="020B0604020202020204" pitchFamily="34" charset="0"/>
              <a:buChar char="•"/>
            </a:pPr>
            <a:r>
              <a:rPr lang="en-US" sz="4800" dirty="0">
                <a:latin typeface="+mn-lt"/>
              </a:rPr>
              <a:t>Establish standard operating procedures for responding to consumer rights</a:t>
            </a:r>
          </a:p>
          <a:p>
            <a:pPr>
              <a:buFont typeface="Arial" panose="020B0604020202020204" pitchFamily="34" charset="0"/>
              <a:buChar char="•"/>
            </a:pPr>
            <a:r>
              <a:rPr lang="en-US" sz="4800" dirty="0">
                <a:latin typeface="+mn-lt"/>
              </a:rPr>
              <a:t>Establish and maintain accurate data maps</a:t>
            </a:r>
          </a:p>
          <a:p>
            <a:pPr>
              <a:buFont typeface="Arial" panose="020B0604020202020204" pitchFamily="34" charset="0"/>
              <a:buChar char="•"/>
            </a:pPr>
            <a:r>
              <a:rPr lang="en-US" sz="4800" dirty="0">
                <a:latin typeface="+mn-lt"/>
              </a:rPr>
              <a:t>Monitor vendor and third-party data-sharing practices</a:t>
            </a:r>
          </a:p>
          <a:p>
            <a:pPr>
              <a:buFont typeface="Arial" panose="020B0604020202020204" pitchFamily="34" charset="0"/>
              <a:buChar char="•"/>
            </a:pPr>
            <a:r>
              <a:rPr lang="en-US" sz="4800" dirty="0">
                <a:latin typeface="+mn-lt"/>
              </a:rPr>
              <a:t>Document compliance efforts for legal defensibility</a:t>
            </a:r>
          </a:p>
          <a:p>
            <a:pPr>
              <a:buFont typeface="Arial" panose="020B0604020202020204" pitchFamily="34" charset="0"/>
              <a:buChar char="•"/>
            </a:pPr>
            <a:r>
              <a:rPr lang="en-US" sz="4800" dirty="0">
                <a:latin typeface="+mn-lt"/>
              </a:rPr>
              <a:t>Engage privacy counsel for high-risk states</a:t>
            </a:r>
          </a:p>
          <a:p>
            <a:endParaRPr lang="en-US" dirty="0"/>
          </a:p>
        </p:txBody>
      </p:sp>
      <p:pic>
        <p:nvPicPr>
          <p:cNvPr id="5" name="Picture 4" descr="A hand pressing a padlock on a computer keyboard&#10;&#10;AI-generated content may be incorrect.">
            <a:extLst>
              <a:ext uri="{FF2B5EF4-FFF2-40B4-BE49-F238E27FC236}">
                <a16:creationId xmlns:a16="http://schemas.microsoft.com/office/drawing/2014/main" id="{3ACCCEFA-9154-9E78-14D6-688E4F099C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4772" y="8287193"/>
            <a:ext cx="14630400" cy="3733800"/>
          </a:xfrm>
          <a:prstGeom prst="rect">
            <a:avLst/>
          </a:prstGeom>
        </p:spPr>
      </p:pic>
    </p:spTree>
    <p:extLst>
      <p:ext uri="{BB962C8B-B14F-4D97-AF65-F5344CB8AC3E}">
        <p14:creationId xmlns:p14="http://schemas.microsoft.com/office/powerpoint/2010/main" val="397603173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D8F1-0FA7-719C-816E-1700BBE8A6B1}"/>
              </a:ext>
            </a:extLst>
          </p:cNvPr>
          <p:cNvSpPr>
            <a:spLocks noGrp="1"/>
          </p:cNvSpPr>
          <p:nvPr>
            <p:ph type="title"/>
          </p:nvPr>
        </p:nvSpPr>
        <p:spPr/>
        <p:txBody>
          <a:bodyPr/>
          <a:lstStyle/>
          <a:p>
            <a:pPr algn="ctr"/>
            <a:r>
              <a:rPr lang="en-US" sz="6600" dirty="0"/>
              <a:t>Final Takeaways</a:t>
            </a:r>
          </a:p>
        </p:txBody>
      </p:sp>
      <p:sp>
        <p:nvSpPr>
          <p:cNvPr id="4" name="Text Placeholder 3">
            <a:extLst>
              <a:ext uri="{FF2B5EF4-FFF2-40B4-BE49-F238E27FC236}">
                <a16:creationId xmlns:a16="http://schemas.microsoft.com/office/drawing/2014/main" id="{50B12DA5-2FAB-61B2-67D8-FDD98E94E06A}"/>
              </a:ext>
            </a:extLst>
          </p:cNvPr>
          <p:cNvSpPr>
            <a:spLocks noGrp="1"/>
          </p:cNvSpPr>
          <p:nvPr>
            <p:ph type="body" idx="1"/>
          </p:nvPr>
        </p:nvSpPr>
        <p:spPr>
          <a:xfrm>
            <a:off x="7081284" y="2764465"/>
            <a:ext cx="15905716" cy="8258518"/>
          </a:xfrm>
        </p:spPr>
        <p:txBody>
          <a:bodyPr/>
          <a:lstStyle/>
          <a:p>
            <a:pPr>
              <a:buFont typeface="Arial" panose="020B0604020202020204" pitchFamily="34" charset="0"/>
              <a:buChar char="•"/>
            </a:pPr>
            <a:r>
              <a:rPr lang="en-US" sz="4800" dirty="0">
                <a:latin typeface="+mn-lt"/>
              </a:rPr>
              <a:t>State laws are reshaping the healthcare data privacy landscape</a:t>
            </a:r>
          </a:p>
          <a:p>
            <a:pPr>
              <a:buFont typeface="Arial" panose="020B0604020202020204" pitchFamily="34" charset="0"/>
              <a:buChar char="•"/>
            </a:pPr>
            <a:r>
              <a:rPr lang="en-US" sz="4800" dirty="0">
                <a:latin typeface="+mn-lt"/>
              </a:rPr>
              <a:t>Non-HIPAA entities are squarely in the spotlight</a:t>
            </a:r>
          </a:p>
          <a:p>
            <a:pPr>
              <a:buFont typeface="Arial" panose="020B0604020202020204" pitchFamily="34" charset="0"/>
              <a:buChar char="•"/>
            </a:pPr>
            <a:r>
              <a:rPr lang="en-US" sz="4800" dirty="0">
                <a:latin typeface="+mn-lt"/>
              </a:rPr>
              <a:t>Compliance requires agility, coordination, and education</a:t>
            </a:r>
          </a:p>
          <a:p>
            <a:pPr>
              <a:buFont typeface="Arial" panose="020B0604020202020204" pitchFamily="34" charset="0"/>
              <a:buChar char="•"/>
            </a:pPr>
            <a:r>
              <a:rPr lang="en-US" sz="4800" dirty="0">
                <a:latin typeface="+mn-lt"/>
              </a:rPr>
              <a:t>Take action now to avoid enforcement risk and preserve trust</a:t>
            </a:r>
          </a:p>
          <a:p>
            <a:pPr lvl="1" indent="0">
              <a:buNone/>
            </a:pPr>
            <a:r>
              <a:rPr lang="en-US" sz="4800" dirty="0">
                <a:latin typeface="+mn-lt"/>
              </a:rPr>
              <a:t> </a:t>
            </a:r>
          </a:p>
        </p:txBody>
      </p:sp>
      <p:pic>
        <p:nvPicPr>
          <p:cNvPr id="8" name="Picture 7" descr="A newspaper with black text&#10;&#10;AI-generated content may be incorrect.">
            <a:extLst>
              <a:ext uri="{FF2B5EF4-FFF2-40B4-BE49-F238E27FC236}">
                <a16:creationId xmlns:a16="http://schemas.microsoft.com/office/drawing/2014/main" id="{21C7EE97-0831-84F8-99E9-A4AC5849C56E}"/>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5915" y="622918"/>
            <a:ext cx="5149703" cy="10243556"/>
          </a:xfrm>
          <a:prstGeom prst="rect">
            <a:avLst/>
          </a:prstGeom>
        </p:spPr>
      </p:pic>
    </p:spTree>
    <p:extLst>
      <p:ext uri="{BB962C8B-B14F-4D97-AF65-F5344CB8AC3E}">
        <p14:creationId xmlns:p14="http://schemas.microsoft.com/office/powerpoint/2010/main" val="31760337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B7CF-0E34-7684-B185-668B67504494}"/>
              </a:ext>
            </a:extLst>
          </p:cNvPr>
          <p:cNvSpPr>
            <a:spLocks noGrp="1"/>
          </p:cNvSpPr>
          <p:nvPr>
            <p:ph type="title"/>
          </p:nvPr>
        </p:nvSpPr>
        <p:spPr>
          <a:xfrm>
            <a:off x="1397000" y="1193935"/>
            <a:ext cx="21590000" cy="1435100"/>
          </a:xfrm>
        </p:spPr>
        <p:txBody>
          <a:bodyPr/>
          <a:lstStyle/>
          <a:p>
            <a:pPr algn="ctr"/>
            <a:r>
              <a:rPr lang="en-US" sz="6600" b="1" dirty="0"/>
              <a:t>Questions?</a:t>
            </a:r>
          </a:p>
        </p:txBody>
      </p:sp>
      <p:sp>
        <p:nvSpPr>
          <p:cNvPr id="4" name="Text Placeholder 3">
            <a:extLst>
              <a:ext uri="{FF2B5EF4-FFF2-40B4-BE49-F238E27FC236}">
                <a16:creationId xmlns:a16="http://schemas.microsoft.com/office/drawing/2014/main" id="{615CADFA-AA56-4EC3-B248-75884CD16254}"/>
              </a:ext>
            </a:extLst>
          </p:cNvPr>
          <p:cNvSpPr>
            <a:spLocks noGrp="1"/>
          </p:cNvSpPr>
          <p:nvPr>
            <p:ph type="body" idx="1"/>
          </p:nvPr>
        </p:nvSpPr>
        <p:spPr>
          <a:xfrm>
            <a:off x="1397000" y="3034145"/>
            <a:ext cx="21590000" cy="7988837"/>
          </a:xfrm>
        </p:spPr>
        <p:txBody>
          <a:bodyPr/>
          <a:lstStyle/>
          <a:p>
            <a:br>
              <a:rPr lang="en-US" sz="4800" dirty="0">
                <a:solidFill>
                  <a:schemeClr val="bg1"/>
                </a:solidFill>
                <a:latin typeface="Montserrat" panose="00000500000000000000" pitchFamily="2" charset="0"/>
              </a:rPr>
            </a:br>
            <a:br>
              <a:rPr lang="en-US" sz="4800" b="1" dirty="0">
                <a:solidFill>
                  <a:schemeClr val="bg1"/>
                </a:solidFill>
                <a:latin typeface="Abadi" panose="020B0604020104020204" pitchFamily="34" charset="0"/>
              </a:rPr>
            </a:br>
            <a:endParaRPr lang="en-US" dirty="0"/>
          </a:p>
        </p:txBody>
      </p:sp>
      <p:pic>
        <p:nvPicPr>
          <p:cNvPr id="5" name="Picture 4" descr="A question mark made of puzzle pieces&#10;&#10;AI-generated content may be incorrect.">
            <a:extLst>
              <a:ext uri="{FF2B5EF4-FFF2-40B4-BE49-F238E27FC236}">
                <a16:creationId xmlns:a16="http://schemas.microsoft.com/office/drawing/2014/main" id="{ED042A1E-25CE-AAE2-8404-3AD493F348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03219" y="4481512"/>
            <a:ext cx="4848446" cy="6200343"/>
          </a:xfrm>
          <a:prstGeom prst="ellipse">
            <a:avLst/>
          </a:prstGeom>
          <a:ln>
            <a:noFill/>
          </a:ln>
          <a:effectLst>
            <a:softEdge rad="112500"/>
          </a:effectLst>
        </p:spPr>
      </p:pic>
    </p:spTree>
    <p:extLst>
      <p:ext uri="{BB962C8B-B14F-4D97-AF65-F5344CB8AC3E}">
        <p14:creationId xmlns:p14="http://schemas.microsoft.com/office/powerpoint/2010/main" val="197727594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Legal Disclaimer…"/>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defRPr b="1"/>
            </a:pPr>
            <a:r>
              <a:rPr dirty="0"/>
              <a:t>Legal Disclaimer</a:t>
            </a:r>
          </a:p>
          <a:p>
            <a:r>
              <a:rPr lang="en-US" dirty="0"/>
              <a:t>The views and opinions expressed in this material represent the view of the authors and not necessarily the official view of Clark Hill PLC. Nothing in this presentation constitutes professional legal advice nor is it intended to be a substitute for professional legal advice.</a:t>
            </a:r>
          </a:p>
        </p:txBody>
      </p:sp>
      <p:sp>
        <p:nvSpPr>
          <p:cNvPr id="331" name="Thank You"/>
          <p:cNvSpPr txBox="1">
            <a:spLocks noGrp="1"/>
          </p:cNvSpPr>
          <p:nvPr>
            <p:ph type="body" sz="quarter" idx="1"/>
          </p:nvPr>
        </p:nvSpPr>
        <p:spPr>
          <a:prstGeom prst="rect">
            <a:avLst/>
          </a:prstGeom>
        </p:spPr>
        <p:txBody>
          <a:bodyPr/>
          <a:lstStyle/>
          <a:p>
            <a:r>
              <a:rPr dirty="0"/>
              <a:t>Thank You</a:t>
            </a:r>
          </a:p>
        </p:txBody>
      </p:sp>
      <p:sp>
        <p:nvSpPr>
          <p:cNvPr id="2" name="© 2020 Clark Hill PLC">
            <a:extLst>
              <a:ext uri="{FF2B5EF4-FFF2-40B4-BE49-F238E27FC236}">
                <a16:creationId xmlns:a16="http://schemas.microsoft.com/office/drawing/2014/main" id="{7CB6135B-61C7-C25E-BEDB-5ACF0CDE282B}"/>
              </a:ext>
            </a:extLst>
          </p:cNvPr>
          <p:cNvSpPr txBox="1"/>
          <p:nvPr/>
        </p:nvSpPr>
        <p:spPr>
          <a:xfrm>
            <a:off x="19522380" y="12152330"/>
            <a:ext cx="2261272" cy="559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lvl1pPr>
              <a:defRPr>
                <a:solidFill>
                  <a:srgbClr val="FFFFFF"/>
                </a:solidFill>
              </a:defRPr>
            </a:lvl1pPr>
          </a:lstStyle>
          <a:p>
            <a:r>
              <a:rPr dirty="0"/>
              <a:t> © 202</a:t>
            </a:r>
            <a:r>
              <a:rPr lang="en-US" dirty="0"/>
              <a:t>3</a:t>
            </a:r>
            <a:r>
              <a:rPr dirty="0"/>
              <a:t> Clark Hill PLC</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41DC-8338-20B1-40E4-DCC1648F3871}"/>
              </a:ext>
            </a:extLst>
          </p:cNvPr>
          <p:cNvSpPr>
            <a:spLocks noGrp="1"/>
          </p:cNvSpPr>
          <p:nvPr>
            <p:ph type="title"/>
          </p:nvPr>
        </p:nvSpPr>
        <p:spPr/>
        <p:txBody>
          <a:bodyPr/>
          <a:lstStyle/>
          <a:p>
            <a:pPr algn="ctr"/>
            <a:r>
              <a:rPr lang="en-US" sz="6600" dirty="0"/>
              <a:t>Evolution of Health Data Protection: From HIPAA &amp; FTC to State Consumer Health Laws</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8ED1AD86-667B-E7DA-392B-7511001DD8CD}"/>
              </a:ext>
            </a:extLst>
          </p:cNvPr>
          <p:cNvSpPr>
            <a:spLocks noGrp="1"/>
          </p:cNvSpPr>
          <p:nvPr>
            <p:ph type="body" idx="1"/>
          </p:nvPr>
        </p:nvSpPr>
        <p:spPr>
          <a:xfrm>
            <a:off x="8697432" y="2870791"/>
            <a:ext cx="15686567" cy="9263915"/>
          </a:xfrm>
        </p:spPr>
        <p:txBody>
          <a:bodyPr/>
          <a:lstStyle/>
          <a:p>
            <a:pPr marL="685800" indent="-685800">
              <a:buFont typeface="Arial" panose="020B0604020202020204" pitchFamily="34" charset="0"/>
              <a:buChar char="•"/>
            </a:pPr>
            <a:r>
              <a:rPr lang="en-US" sz="4400" dirty="0">
                <a:latin typeface="+mn-lt"/>
              </a:rPr>
              <a:t>Initially, healthcare data privacy and security were primarily governed by federal laws such as HIPAA and the FTC Act.</a:t>
            </a:r>
          </a:p>
          <a:p>
            <a:pPr marL="685800" indent="-685800">
              <a:buFont typeface="Arial" panose="020B0604020202020204" pitchFamily="34" charset="0"/>
              <a:buChar char="•"/>
            </a:pPr>
            <a:r>
              <a:rPr lang="en-US" sz="4400" dirty="0">
                <a:latin typeface="+mn-lt"/>
              </a:rPr>
              <a:t>HIPAA (1996): Established national standards for protected health information (PHI).Focused on healthcare entities (hospitals, providers, insurers). Did not cover consumer health data outside traditional healthcare systems (e.g., apps, wearables).</a:t>
            </a:r>
          </a:p>
          <a:p>
            <a:pPr marL="685800" indent="-685800">
              <a:buFont typeface="Arial" panose="020B0604020202020204" pitchFamily="34" charset="0"/>
              <a:buChar char="•"/>
            </a:pPr>
            <a:r>
              <a:rPr lang="en-US" sz="4400" dirty="0">
                <a:latin typeface="+mn-lt"/>
              </a:rPr>
              <a:t>FTC (Federal Trade Commission): Enforces privacy practices across industries, including health data in consumer-facing products like apps via the FTC Act and Health Breach Notification Rule (2010). Primarily focused on preventing deceptive practices rather than comprehensive data protection.</a:t>
            </a:r>
          </a:p>
        </p:txBody>
      </p:sp>
      <p:pic>
        <p:nvPicPr>
          <p:cNvPr id="6" name="Picture 5" descr="A person using a computer&#10;&#10;AI-generated content may be incorrect.">
            <a:extLst>
              <a:ext uri="{FF2B5EF4-FFF2-40B4-BE49-F238E27FC236}">
                <a16:creationId xmlns:a16="http://schemas.microsoft.com/office/drawing/2014/main" id="{A5FCB528-00A5-1659-768A-E57421E113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6949" y="2870791"/>
            <a:ext cx="8555665" cy="9263914"/>
          </a:xfrm>
          <a:prstGeom prst="rect">
            <a:avLst/>
          </a:prstGeom>
        </p:spPr>
      </p:pic>
    </p:spTree>
    <p:extLst>
      <p:ext uri="{BB962C8B-B14F-4D97-AF65-F5344CB8AC3E}">
        <p14:creationId xmlns:p14="http://schemas.microsoft.com/office/powerpoint/2010/main" val="29422201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D9931-39B4-24DF-FFCF-B088CA8F9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B5852-C0F5-0323-90B5-CF98EC47AA46}"/>
              </a:ext>
            </a:extLst>
          </p:cNvPr>
          <p:cNvSpPr>
            <a:spLocks noGrp="1"/>
          </p:cNvSpPr>
          <p:nvPr>
            <p:ph type="title"/>
          </p:nvPr>
        </p:nvSpPr>
        <p:spPr/>
        <p:txBody>
          <a:bodyPr/>
          <a:lstStyle/>
          <a:p>
            <a:pPr algn="ctr"/>
            <a:r>
              <a:rPr lang="en-US" sz="6600" dirty="0"/>
              <a:t>The Rise of State-Level Health Data Privacy Laws</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267AAA31-93CF-D462-4BBA-AED1557887D9}"/>
              </a:ext>
            </a:extLst>
          </p:cNvPr>
          <p:cNvSpPr>
            <a:spLocks noGrp="1"/>
          </p:cNvSpPr>
          <p:nvPr>
            <p:ph type="body" idx="1"/>
          </p:nvPr>
        </p:nvSpPr>
        <p:spPr>
          <a:xfrm>
            <a:off x="850606" y="2870791"/>
            <a:ext cx="22136394" cy="9263915"/>
          </a:xfrm>
        </p:spPr>
        <p:txBody>
          <a:bodyPr/>
          <a:lstStyle/>
          <a:p>
            <a:pPr marL="685800" indent="-685800">
              <a:buFont typeface="Arial" panose="020B0604020202020204" pitchFamily="34" charset="0"/>
              <a:buChar char="•"/>
            </a:pPr>
            <a:r>
              <a:rPr lang="en-US" sz="4400" dirty="0">
                <a:latin typeface="+mn-lt"/>
              </a:rPr>
              <a:t>Growing concern over gaps in federal protections and increased collection of consumer health data by non-healthcare businesses.</a:t>
            </a:r>
          </a:p>
          <a:p>
            <a:pPr marL="685800" indent="-685800">
              <a:buFont typeface="Arial" panose="020B0604020202020204" pitchFamily="34" charset="0"/>
              <a:buChar char="•"/>
            </a:pPr>
            <a:r>
              <a:rPr lang="en-US" sz="4400" dirty="0">
                <a:latin typeface="+mn-lt"/>
              </a:rPr>
              <a:t>States like California (CCPA/CPRA), Washington (My Health My Data Act), and Connecticut (CTDPA) lead the way with comprehensive consumer health data privacy laws.</a:t>
            </a:r>
          </a:p>
          <a:p>
            <a:pPr marL="685800" indent="-685800">
              <a:buFont typeface="Arial" panose="020B0604020202020204" pitchFamily="34" charset="0"/>
              <a:buChar char="•"/>
            </a:pPr>
            <a:r>
              <a:rPr lang="en-US" sz="4400" dirty="0">
                <a:latin typeface="+mn-lt"/>
              </a:rPr>
              <a:t>Key Features of State Laws:</a:t>
            </a:r>
          </a:p>
          <a:p>
            <a:pPr marL="1371600" lvl="1"/>
            <a:r>
              <a:rPr lang="en-US" sz="4400" dirty="0">
                <a:latin typeface="+mn-lt"/>
              </a:rPr>
              <a:t>Opt-in/Opt-out Consent: Clear consumer consent for data collection.</a:t>
            </a:r>
          </a:p>
          <a:p>
            <a:pPr marL="1371600" lvl="1"/>
            <a:r>
              <a:rPr lang="en-US" sz="4400" dirty="0">
                <a:latin typeface="+mn-lt"/>
              </a:rPr>
              <a:t>Transparency: Requirements to disclose how data is collected, used, and shared.</a:t>
            </a:r>
          </a:p>
          <a:p>
            <a:pPr marL="1371600" lvl="1"/>
            <a:r>
              <a:rPr lang="en-US" sz="4400" dirty="0">
                <a:latin typeface="+mn-lt"/>
              </a:rPr>
              <a:t>Stronger Consumer Rights: Data access, deletion, and correction rights.</a:t>
            </a:r>
          </a:p>
          <a:p>
            <a:pPr marL="1371600" lvl="1"/>
            <a:r>
              <a:rPr lang="en-US" sz="4400" dirty="0">
                <a:latin typeface="+mn-lt"/>
              </a:rPr>
              <a:t>Breach Notification: Requirements for notifying consumers of data breaches.</a:t>
            </a:r>
          </a:p>
        </p:txBody>
      </p:sp>
      <p:pic>
        <p:nvPicPr>
          <p:cNvPr id="5" name="Picture 4">
            <a:extLst>
              <a:ext uri="{FF2B5EF4-FFF2-40B4-BE49-F238E27FC236}">
                <a16:creationId xmlns:a16="http://schemas.microsoft.com/office/drawing/2014/main" id="{9FD4BE9D-B90F-5530-D7C1-A886EF901771}"/>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0"/>
            <a:ext cx="24384000" cy="13716000"/>
          </a:xfrm>
          <a:prstGeom prst="rect">
            <a:avLst/>
          </a:prstGeom>
        </p:spPr>
      </p:pic>
    </p:spTree>
    <p:extLst>
      <p:ext uri="{BB962C8B-B14F-4D97-AF65-F5344CB8AC3E}">
        <p14:creationId xmlns:p14="http://schemas.microsoft.com/office/powerpoint/2010/main" val="33551996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9768-0BBF-F3D1-1660-9377AFDC9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6034B-18D3-512C-483F-AF5F4662A58F}"/>
              </a:ext>
            </a:extLst>
          </p:cNvPr>
          <p:cNvSpPr>
            <a:spLocks noGrp="1"/>
          </p:cNvSpPr>
          <p:nvPr>
            <p:ph type="title"/>
          </p:nvPr>
        </p:nvSpPr>
        <p:spPr/>
        <p:txBody>
          <a:bodyPr/>
          <a:lstStyle/>
          <a:p>
            <a:pPr algn="ctr"/>
            <a:r>
              <a:rPr lang="en-US" sz="6600" dirty="0"/>
              <a:t>State Law Trends</a:t>
            </a:r>
            <a:endParaRPr lang="en-US" sz="6600" dirty="0">
              <a:latin typeface="Montserrat" panose="00000500000000000000" pitchFamily="2" charset="0"/>
            </a:endParaRPr>
          </a:p>
        </p:txBody>
      </p:sp>
      <p:sp>
        <p:nvSpPr>
          <p:cNvPr id="4" name="Text Placeholder 3">
            <a:extLst>
              <a:ext uri="{FF2B5EF4-FFF2-40B4-BE49-F238E27FC236}">
                <a16:creationId xmlns:a16="http://schemas.microsoft.com/office/drawing/2014/main" id="{79B56452-32A7-D839-A127-5D849AAA9F45}"/>
              </a:ext>
            </a:extLst>
          </p:cNvPr>
          <p:cNvSpPr>
            <a:spLocks noGrp="1"/>
          </p:cNvSpPr>
          <p:nvPr>
            <p:ph type="body" idx="1"/>
          </p:nvPr>
        </p:nvSpPr>
        <p:spPr>
          <a:xfrm>
            <a:off x="850605" y="2689867"/>
            <a:ext cx="10207255" cy="9147128"/>
          </a:xfrm>
        </p:spPr>
        <p:txBody>
          <a:bodyPr/>
          <a:lstStyle/>
          <a:p>
            <a:r>
              <a:rPr lang="en-US" sz="4800" b="1" dirty="0">
                <a:latin typeface="+mn-lt"/>
              </a:rPr>
              <a:t>Emerging Themes Across States:</a:t>
            </a:r>
            <a:endParaRPr lang="en-US" sz="4800" dirty="0">
              <a:latin typeface="+mn-lt"/>
            </a:endParaRPr>
          </a:p>
          <a:p>
            <a:pPr>
              <a:buFont typeface="Arial" panose="020B0604020202020204" pitchFamily="34" charset="0"/>
              <a:buChar char="•"/>
            </a:pPr>
            <a:r>
              <a:rPr lang="en-US" sz="4800" dirty="0">
                <a:latin typeface="+mn-lt"/>
              </a:rPr>
              <a:t>Expansion of “consumer health data” beyond HIPAA’s scope</a:t>
            </a:r>
          </a:p>
          <a:p>
            <a:pPr>
              <a:buFont typeface="Arial" panose="020B0604020202020204" pitchFamily="34" charset="0"/>
              <a:buChar char="•"/>
            </a:pPr>
            <a:r>
              <a:rPr lang="en-US" sz="4800" dirty="0">
                <a:latin typeface="+mn-lt"/>
              </a:rPr>
              <a:t>Opt-out rights for data sharing and sales</a:t>
            </a:r>
          </a:p>
          <a:p>
            <a:pPr>
              <a:buFont typeface="Arial" panose="020B0604020202020204" pitchFamily="34" charset="0"/>
              <a:buChar char="•"/>
            </a:pPr>
            <a:r>
              <a:rPr lang="en-US" sz="4800" dirty="0">
                <a:latin typeface="+mn-lt"/>
              </a:rPr>
              <a:t>Transparency and deletion obligations</a:t>
            </a:r>
          </a:p>
          <a:p>
            <a:pPr>
              <a:buFont typeface="Arial" panose="020B0604020202020204" pitchFamily="34" charset="0"/>
              <a:buChar char="•"/>
            </a:pPr>
            <a:r>
              <a:rPr lang="en-US" sz="4800" dirty="0">
                <a:latin typeface="+mn-lt"/>
              </a:rPr>
              <a:t>Enforcement by AGs and private rights of action</a:t>
            </a:r>
          </a:p>
          <a:p>
            <a:pPr>
              <a:buFont typeface="Arial" panose="020B0604020202020204" pitchFamily="34" charset="0"/>
              <a:buChar char="•"/>
            </a:pPr>
            <a:r>
              <a:rPr lang="en-US" sz="4800" dirty="0">
                <a:latin typeface="+mn-lt"/>
              </a:rPr>
              <a:t>Additional enforcement actions for deceptive practices beyond FTC Act</a:t>
            </a:r>
          </a:p>
        </p:txBody>
      </p:sp>
      <p:pic>
        <p:nvPicPr>
          <p:cNvPr id="5" name="Graphic 4">
            <a:extLst>
              <a:ext uri="{FF2B5EF4-FFF2-40B4-BE49-F238E27FC236}">
                <a16:creationId xmlns:a16="http://schemas.microsoft.com/office/drawing/2014/main" id="{1798692A-8838-3ED3-68BC-ABFCC2535C6E}"/>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0866474" y="2514600"/>
            <a:ext cx="13715410" cy="8987468"/>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493078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59B0-39B9-A656-4BED-3A94E0D48558}"/>
              </a:ext>
            </a:extLst>
          </p:cNvPr>
          <p:cNvSpPr>
            <a:spLocks noGrp="1"/>
          </p:cNvSpPr>
          <p:nvPr>
            <p:ph type="title"/>
          </p:nvPr>
        </p:nvSpPr>
        <p:spPr>
          <a:xfrm>
            <a:off x="1397000" y="1079500"/>
            <a:ext cx="21590000" cy="841249"/>
          </a:xfrm>
        </p:spPr>
        <p:txBody>
          <a:bodyPr/>
          <a:lstStyle/>
          <a:p>
            <a:pPr algn="ctr"/>
            <a:r>
              <a:rPr lang="en-US" sz="6600" dirty="0">
                <a:latin typeface="Georgia" panose="02040502050405020303" pitchFamily="18" charset="0"/>
                <a:sym typeface="Montserrat"/>
              </a:rPr>
              <a:t>State Laws Aimed at Protecting Consumer Health Data</a:t>
            </a:r>
            <a:endParaRPr lang="en-US" dirty="0">
              <a:latin typeface="Georgia" panose="02040502050405020303" pitchFamily="18" charset="0"/>
            </a:endParaRPr>
          </a:p>
        </p:txBody>
      </p:sp>
      <p:sp>
        <p:nvSpPr>
          <p:cNvPr id="3" name="Rectangle 1">
            <a:extLst>
              <a:ext uri="{FF2B5EF4-FFF2-40B4-BE49-F238E27FC236}">
                <a16:creationId xmlns:a16="http://schemas.microsoft.com/office/drawing/2014/main" id="{8900E72B-4A40-A27E-6AC2-EDAC9EB10598}"/>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Broad definition of “consumer health data”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Applies to both regulated and unregulated entities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Requires affirmative opt-in for collection and sharing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Consent, access, deletion, geofencing restrictions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Private right of action = high litigation risk</a:t>
            </a:r>
          </a:p>
        </p:txBody>
      </p:sp>
      <p:pic>
        <p:nvPicPr>
          <p:cNvPr id="12" name="Picture 11" descr="A map of the united states with different states&#10;&#10;AI-generated content may be incorrect.">
            <a:extLst>
              <a:ext uri="{FF2B5EF4-FFF2-40B4-BE49-F238E27FC236}">
                <a16:creationId xmlns:a16="http://schemas.microsoft.com/office/drawing/2014/main" id="{564D62CC-8796-DC8A-9910-8BCBE198744C}"/>
              </a:ext>
            </a:extLst>
          </p:cNvPr>
          <p:cNvPicPr>
            <a:picLocks noChangeAspect="1"/>
          </p:cNvPicPr>
          <p:nvPr/>
        </p:nvPicPr>
        <p:blipFill>
          <a:blip r:embed="rId2">
            <a:extLst>
              <a:ext uri="{28A0092B-C50C-407E-A947-70E740481C1C}">
                <a14:useLocalDpi xmlns:a14="http://schemas.microsoft.com/office/drawing/2010/main" val="0"/>
              </a:ext>
            </a:extLst>
          </a:blip>
          <a:srcRect l="3774" r="6876"/>
          <a:stretch/>
        </p:blipFill>
        <p:spPr>
          <a:xfrm>
            <a:off x="6152707" y="3195082"/>
            <a:ext cx="12078586" cy="8139223"/>
          </a:xfrm>
          <a:prstGeom prst="rect">
            <a:avLst/>
          </a:prstGeom>
        </p:spPr>
      </p:pic>
      <p:sp>
        <p:nvSpPr>
          <p:cNvPr id="13" name="TextBox 12">
            <a:extLst>
              <a:ext uri="{FF2B5EF4-FFF2-40B4-BE49-F238E27FC236}">
                <a16:creationId xmlns:a16="http://schemas.microsoft.com/office/drawing/2014/main" id="{CE18C962-EAAF-0A52-39A1-9858B9A1B07A}"/>
              </a:ext>
            </a:extLst>
          </p:cNvPr>
          <p:cNvSpPr txBox="1"/>
          <p:nvPr/>
        </p:nvSpPr>
        <p:spPr>
          <a:xfrm>
            <a:off x="1170172" y="3669943"/>
            <a:ext cx="4422554" cy="896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lang="en-US" sz="4800" dirty="0">
                <a:solidFill>
                  <a:srgbClr val="00CD7D"/>
                </a:solidFill>
                <a:latin typeface="+mn-lt"/>
              </a:rPr>
              <a:t>Washington</a:t>
            </a:r>
            <a:endParaRPr kumimoji="0" lang="en-US" sz="4800" b="0" i="0" u="none" strike="noStrike" cap="none" spc="0" normalizeH="0" baseline="0" dirty="0">
              <a:ln>
                <a:noFill/>
              </a:ln>
              <a:solidFill>
                <a:srgbClr val="00CD7D"/>
              </a:solidFill>
              <a:effectLst/>
              <a:uFillTx/>
              <a:latin typeface="+mn-lt"/>
              <a:ea typeface="Century Gothic"/>
              <a:cs typeface="Century Gothic"/>
              <a:sym typeface="Century Gothic"/>
            </a:endParaRPr>
          </a:p>
          <a:p>
            <a:pPr marL="0" marR="0" indent="0" algn="r" defTabSz="2438338" rtl="0" fontAlgn="auto" latinLnBrk="0" hangingPunct="0">
              <a:lnSpc>
                <a:spcPct val="100000"/>
              </a:lnSpc>
              <a:spcBef>
                <a:spcPts val="0"/>
              </a:spcBef>
              <a:spcAft>
                <a:spcPts val="0"/>
              </a:spcAft>
              <a:buClrTx/>
              <a:buSzTx/>
              <a:buFontTx/>
              <a:buNone/>
              <a:tabLst/>
            </a:pPr>
            <a:endParaRPr lang="en-US" sz="4800" dirty="0">
              <a:solidFill>
                <a:schemeClr val="bg1"/>
              </a:solidFill>
              <a:latin typeface="+mn-lt"/>
            </a:endParaRPr>
          </a:p>
          <a:p>
            <a:pPr marL="0" marR="0" indent="0" algn="r"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CD7D"/>
                </a:solidFill>
                <a:effectLst/>
                <a:uFillTx/>
                <a:latin typeface="+mn-lt"/>
                <a:ea typeface="Century Gothic"/>
                <a:cs typeface="Century Gothic"/>
                <a:sym typeface="Century Gothic"/>
              </a:rPr>
              <a:t>Nevada</a:t>
            </a:r>
          </a:p>
          <a:p>
            <a:pPr marL="0" marR="0" indent="0" algn="r" defTabSz="2438338" rtl="0" fontAlgn="auto" latinLnBrk="0" hangingPunct="0">
              <a:lnSpc>
                <a:spcPct val="100000"/>
              </a:lnSpc>
              <a:spcBef>
                <a:spcPts val="0"/>
              </a:spcBef>
              <a:spcAft>
                <a:spcPts val="0"/>
              </a:spcAft>
              <a:buClrTx/>
              <a:buSzTx/>
              <a:buFontTx/>
              <a:buNone/>
              <a:tabLst/>
            </a:pPr>
            <a:endParaRPr lang="en-US" sz="4800" dirty="0">
              <a:solidFill>
                <a:srgbClr val="007434"/>
              </a:solidFill>
              <a:latin typeface="+mn-lt"/>
            </a:endParaRPr>
          </a:p>
          <a:p>
            <a:pPr marL="0" marR="0" indent="0" algn="r"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California</a:t>
            </a:r>
          </a:p>
          <a:p>
            <a:pPr marL="0" marR="0" indent="0" algn="r" defTabSz="2438338" rtl="0" fontAlgn="auto" latinLnBrk="0" hangingPunct="0">
              <a:lnSpc>
                <a:spcPct val="100000"/>
              </a:lnSpc>
              <a:spcBef>
                <a:spcPts val="0"/>
              </a:spcBef>
              <a:spcAft>
                <a:spcPts val="0"/>
              </a:spcAft>
              <a:buClrTx/>
              <a:buSzTx/>
              <a:buFontTx/>
              <a:buNone/>
              <a:tabLst/>
            </a:pPr>
            <a:endParaRPr lang="en-US" sz="4800" dirty="0">
              <a:solidFill>
                <a:srgbClr val="FFFF00"/>
              </a:solidFill>
              <a:latin typeface="+mn-lt"/>
            </a:endParaRPr>
          </a:p>
          <a:p>
            <a:pPr marL="0" marR="0" indent="0" algn="r"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Utah</a:t>
            </a:r>
          </a:p>
          <a:p>
            <a:pPr marL="0" marR="0" indent="0" algn="r" defTabSz="2438338" rtl="0" fontAlgn="auto" latinLnBrk="0" hangingPunct="0">
              <a:lnSpc>
                <a:spcPct val="100000"/>
              </a:lnSpc>
              <a:spcBef>
                <a:spcPts val="0"/>
              </a:spcBef>
              <a:spcAft>
                <a:spcPts val="0"/>
              </a:spcAft>
              <a:buClrTx/>
              <a:buSzTx/>
              <a:buFontTx/>
              <a:buNone/>
              <a:tabLst/>
            </a:pPr>
            <a:endParaRPr lang="en-US" sz="4800" dirty="0">
              <a:solidFill>
                <a:srgbClr val="FFFF00"/>
              </a:solidFill>
              <a:latin typeface="+mn-lt"/>
            </a:endParaRPr>
          </a:p>
          <a:p>
            <a:pPr marL="0" marR="0" indent="0" algn="r"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Colorado</a:t>
            </a:r>
          </a:p>
          <a:p>
            <a:pPr marL="0" marR="0" indent="0" algn="r" defTabSz="2438338" rtl="0" fontAlgn="auto" latinLnBrk="0" hangingPunct="0">
              <a:lnSpc>
                <a:spcPct val="100000"/>
              </a:lnSpc>
              <a:spcBef>
                <a:spcPts val="0"/>
              </a:spcBef>
              <a:spcAft>
                <a:spcPts val="0"/>
              </a:spcAft>
              <a:buClrTx/>
              <a:buSzTx/>
              <a:buFontTx/>
              <a:buNone/>
              <a:tabLst/>
            </a:pPr>
            <a:endParaRPr lang="en-US" sz="4800" dirty="0">
              <a:solidFill>
                <a:srgbClr val="007434"/>
              </a:solidFill>
              <a:latin typeface="+mn-lt"/>
            </a:endParaRPr>
          </a:p>
          <a:p>
            <a:pPr marL="0" marR="0" indent="0" algn="r" defTabSz="2438338"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endParaRPr>
          </a:p>
          <a:p>
            <a:pPr marL="0" marR="0" indent="0" algn="r" defTabSz="2438338"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chemeClr val="bg1"/>
              </a:solidFill>
              <a:effectLst/>
              <a:uFillTx/>
              <a:latin typeface="+mn-lt"/>
              <a:ea typeface="Century Gothic"/>
              <a:cs typeface="Century Gothic"/>
              <a:sym typeface="Century Gothic"/>
            </a:endParaRPr>
          </a:p>
        </p:txBody>
      </p:sp>
      <p:sp>
        <p:nvSpPr>
          <p:cNvPr id="14" name="TextBox 13">
            <a:extLst>
              <a:ext uri="{FF2B5EF4-FFF2-40B4-BE49-F238E27FC236}">
                <a16:creationId xmlns:a16="http://schemas.microsoft.com/office/drawing/2014/main" id="{2E014FBF-EF83-0FDE-BCEB-F0394041DC63}"/>
              </a:ext>
            </a:extLst>
          </p:cNvPr>
          <p:cNvSpPr txBox="1"/>
          <p:nvPr/>
        </p:nvSpPr>
        <p:spPr>
          <a:xfrm>
            <a:off x="18529005" y="3669943"/>
            <a:ext cx="3791688" cy="52732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CD7D"/>
                </a:solidFill>
                <a:effectLst/>
                <a:uFillTx/>
                <a:latin typeface="+mn-lt"/>
                <a:ea typeface="Century Gothic"/>
                <a:cs typeface="Century Gothic"/>
                <a:sym typeface="Century Gothic"/>
              </a:rPr>
              <a:t>Connecticut</a:t>
            </a:r>
          </a:p>
          <a:p>
            <a:pPr marL="0" marR="0" indent="0" algn="l" defTabSz="2438338" rtl="0" fontAlgn="auto" latinLnBrk="0" hangingPunct="0">
              <a:lnSpc>
                <a:spcPct val="100000"/>
              </a:lnSpc>
              <a:spcBef>
                <a:spcPts val="0"/>
              </a:spcBef>
              <a:spcAft>
                <a:spcPts val="0"/>
              </a:spcAft>
              <a:buClrTx/>
              <a:buSzTx/>
              <a:buFontTx/>
              <a:buNone/>
              <a:tabLst/>
            </a:pPr>
            <a:endParaRPr lang="en-US" sz="4800" dirty="0">
              <a:solidFill>
                <a:srgbClr val="00823B"/>
              </a:solidFill>
              <a:latin typeface="+mn-lt"/>
            </a:endParaRPr>
          </a:p>
          <a:p>
            <a:pPr marL="0" marR="0" indent="0" algn="l"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Delaware</a:t>
            </a:r>
          </a:p>
          <a:p>
            <a:pPr marL="0" marR="0" indent="0" algn="l" defTabSz="2438338" rtl="0" fontAlgn="auto" latinLnBrk="0" hangingPunct="0">
              <a:lnSpc>
                <a:spcPct val="100000"/>
              </a:lnSpc>
              <a:spcBef>
                <a:spcPts val="0"/>
              </a:spcBef>
              <a:spcAft>
                <a:spcPts val="0"/>
              </a:spcAft>
              <a:buClrTx/>
              <a:buSzTx/>
              <a:buFontTx/>
              <a:buNone/>
              <a:tabLst/>
            </a:pPr>
            <a:endParaRPr lang="en-US" sz="4800" dirty="0">
              <a:solidFill>
                <a:srgbClr val="00823B"/>
              </a:solidFill>
              <a:latin typeface="+mn-lt"/>
            </a:endParaRPr>
          </a:p>
          <a:p>
            <a:pPr marL="0" marR="0" indent="0" algn="l"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Maryland</a:t>
            </a:r>
          </a:p>
          <a:p>
            <a:pPr marL="0" marR="0" indent="0" algn="l" defTabSz="2438338" rtl="0" fontAlgn="auto" latinLnBrk="0" hangingPunct="0">
              <a:lnSpc>
                <a:spcPct val="100000"/>
              </a:lnSpc>
              <a:spcBef>
                <a:spcPts val="0"/>
              </a:spcBef>
              <a:spcAft>
                <a:spcPts val="0"/>
              </a:spcAft>
              <a:buClrTx/>
              <a:buSzTx/>
              <a:buFontTx/>
              <a:buNone/>
              <a:tabLst/>
            </a:pPr>
            <a:endParaRPr lang="en-US" sz="4800" dirty="0">
              <a:solidFill>
                <a:srgbClr val="FFFF00"/>
              </a:solidFill>
              <a:latin typeface="+mn-lt"/>
            </a:endParaRPr>
          </a:p>
          <a:p>
            <a:pPr marL="0" marR="0" indent="0" algn="l"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Virginia</a:t>
            </a:r>
          </a:p>
        </p:txBody>
      </p:sp>
      <p:sp>
        <p:nvSpPr>
          <p:cNvPr id="15" name="TextBox 14">
            <a:extLst>
              <a:ext uri="{FF2B5EF4-FFF2-40B4-BE49-F238E27FC236}">
                <a16:creationId xmlns:a16="http://schemas.microsoft.com/office/drawing/2014/main" id="{11D6F9CA-149B-68C8-CB8C-AED5B14407DE}"/>
              </a:ext>
            </a:extLst>
          </p:cNvPr>
          <p:cNvSpPr txBox="1"/>
          <p:nvPr/>
        </p:nvSpPr>
        <p:spPr>
          <a:xfrm>
            <a:off x="7081283" y="11558604"/>
            <a:ext cx="572031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lang="en-US" sz="4800" dirty="0">
                <a:solidFill>
                  <a:srgbClr val="FFFF00"/>
                </a:solidFill>
                <a:latin typeface="+mn-lt"/>
              </a:rPr>
              <a:t>Texas</a:t>
            </a:r>
            <a:endParaRPr kumimoji="0" lang="en-US" sz="4800" b="0" i="0" u="none" strike="noStrike" cap="none" spc="0" normalizeH="0" baseline="0" dirty="0">
              <a:ln>
                <a:noFill/>
              </a:ln>
              <a:solidFill>
                <a:srgbClr val="000000"/>
              </a:solidFill>
              <a:effectLst/>
              <a:uFillTx/>
              <a:latin typeface="+mn-lt"/>
              <a:ea typeface="Century Gothic"/>
              <a:cs typeface="Century Gothic"/>
              <a:sym typeface="Century Gothic"/>
            </a:endParaRPr>
          </a:p>
        </p:txBody>
      </p:sp>
      <p:sp>
        <p:nvSpPr>
          <p:cNvPr id="16" name="TextBox 15">
            <a:extLst>
              <a:ext uri="{FF2B5EF4-FFF2-40B4-BE49-F238E27FC236}">
                <a16:creationId xmlns:a16="http://schemas.microsoft.com/office/drawing/2014/main" id="{2B7C6AFB-5300-85D2-53CA-99D057142BF2}"/>
              </a:ext>
            </a:extLst>
          </p:cNvPr>
          <p:cNvSpPr txBox="1"/>
          <p:nvPr/>
        </p:nvSpPr>
        <p:spPr>
          <a:xfrm>
            <a:off x="9292856" y="2248145"/>
            <a:ext cx="555019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mn-lt"/>
                <a:ea typeface="Century Gothic"/>
                <a:cs typeface="Century Gothic"/>
                <a:sym typeface="Century Gothic"/>
              </a:rPr>
              <a:t>Minnesota</a:t>
            </a:r>
          </a:p>
        </p:txBody>
      </p:sp>
    </p:spTree>
    <p:extLst>
      <p:ext uri="{BB962C8B-B14F-4D97-AF65-F5344CB8AC3E}">
        <p14:creationId xmlns:p14="http://schemas.microsoft.com/office/powerpoint/2010/main" val="41359151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keyboard&#10;&#10;Description automatically generated">
            <a:extLst>
              <a:ext uri="{FF2B5EF4-FFF2-40B4-BE49-F238E27FC236}">
                <a16:creationId xmlns:a16="http://schemas.microsoft.com/office/drawing/2014/main" id="{4246FF29-3547-ACE2-4C3D-B21CA54143CC}"/>
              </a:ext>
            </a:extLst>
          </p:cNvPr>
          <p:cNvPicPr>
            <a:picLocks noChangeAspect="1"/>
          </p:cNvPicPr>
          <p:nvPr/>
        </p:nvPicPr>
        <p:blipFill>
          <a:blip r:embed="rId3">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24384000" cy="11679381"/>
          </a:xfrm>
          <a:prstGeom prst="rect">
            <a:avLst/>
          </a:prstGeom>
        </p:spPr>
      </p:pic>
      <p:sp>
        <p:nvSpPr>
          <p:cNvPr id="2" name="Title 1">
            <a:extLst>
              <a:ext uri="{FF2B5EF4-FFF2-40B4-BE49-F238E27FC236}">
                <a16:creationId xmlns:a16="http://schemas.microsoft.com/office/drawing/2014/main" id="{262541DC-8338-20B1-40E4-DCC1648F3871}"/>
              </a:ext>
            </a:extLst>
          </p:cNvPr>
          <p:cNvSpPr>
            <a:spLocks noGrp="1"/>
          </p:cNvSpPr>
          <p:nvPr>
            <p:ph type="title"/>
          </p:nvPr>
        </p:nvSpPr>
        <p:spPr/>
        <p:txBody>
          <a:bodyPr/>
          <a:lstStyle/>
          <a:p>
            <a:pPr algn="ctr"/>
            <a:r>
              <a:rPr lang="en-US" sz="6600" dirty="0"/>
              <a:t>California Consumer Privacy Act (CCPA) &amp; California Privacy Rights Act (CPRA)</a:t>
            </a:r>
            <a:endParaRPr lang="en-US" sz="6600" dirty="0">
              <a:latin typeface="Montserrat" panose="00000500000000000000" pitchFamily="2" charset="0"/>
            </a:endParaRPr>
          </a:p>
        </p:txBody>
      </p:sp>
      <p:sp>
        <p:nvSpPr>
          <p:cNvPr id="6" name="TextBox 5">
            <a:extLst>
              <a:ext uri="{FF2B5EF4-FFF2-40B4-BE49-F238E27FC236}">
                <a16:creationId xmlns:a16="http://schemas.microsoft.com/office/drawing/2014/main" id="{34CB29CF-76E7-FE6E-7A3B-8E3776476BCD}"/>
              </a:ext>
            </a:extLst>
          </p:cNvPr>
          <p:cNvSpPr txBox="1"/>
          <p:nvPr/>
        </p:nvSpPr>
        <p:spPr>
          <a:xfrm>
            <a:off x="2263287" y="3713262"/>
            <a:ext cx="11388918"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8" indent="-571500" algn="l">
              <a:buFont typeface="Arial" panose="020B0604020202020204" pitchFamily="34" charset="0"/>
              <a:buChar char="•"/>
            </a:pPr>
            <a:r>
              <a:rPr lang="en-US" sz="4800" dirty="0">
                <a:solidFill>
                  <a:schemeClr val="bg1"/>
                </a:solidFill>
                <a:latin typeface="Georgia" panose="02040502050405020303" pitchFamily="18" charset="0"/>
              </a:rPr>
              <a:t>Applies to health-related personal info not covered by HIPAA</a:t>
            </a:r>
          </a:p>
          <a:p>
            <a:pPr marL="571500" lvl="8" indent="-571500" algn="l">
              <a:buFont typeface="Arial" panose="020B0604020202020204" pitchFamily="34" charset="0"/>
              <a:buChar char="•"/>
            </a:pPr>
            <a:r>
              <a:rPr lang="en-US" sz="4800" dirty="0">
                <a:solidFill>
                  <a:schemeClr val="bg1"/>
                </a:solidFill>
                <a:latin typeface="Georgia" panose="02040502050405020303" pitchFamily="18" charset="0"/>
              </a:rPr>
              <a:t>Strengthens consumer rights: access, correction, deletion, opt-out</a:t>
            </a:r>
          </a:p>
          <a:p>
            <a:pPr marL="571500" lvl="8" indent="-571500" algn="l">
              <a:buFont typeface="Arial" panose="020B0604020202020204" pitchFamily="34" charset="0"/>
              <a:buChar char="•"/>
            </a:pPr>
            <a:r>
              <a:rPr lang="en-US" sz="4800" dirty="0">
                <a:solidFill>
                  <a:schemeClr val="bg1"/>
                </a:solidFill>
                <a:latin typeface="Georgia" panose="02040502050405020303" pitchFamily="18" charset="0"/>
              </a:rPr>
              <a:t>Requires data minimization and purpose limitation</a:t>
            </a:r>
          </a:p>
          <a:p>
            <a:pPr marL="571500" lvl="8" indent="-571500" algn="l">
              <a:buFont typeface="Arial" panose="020B0604020202020204" pitchFamily="34" charset="0"/>
              <a:buChar char="•"/>
            </a:pPr>
            <a:r>
              <a:rPr lang="en-US" sz="4800" dirty="0">
                <a:solidFill>
                  <a:schemeClr val="bg1"/>
                </a:solidFill>
                <a:latin typeface="Georgia" panose="02040502050405020303" pitchFamily="18" charset="0"/>
              </a:rPr>
              <a:t>CPPA enforcement + private right of action (for data breaches)</a:t>
            </a:r>
          </a:p>
        </p:txBody>
      </p:sp>
      <p:pic>
        <p:nvPicPr>
          <p:cNvPr id="4" name="Picture 3" descr="A green sign with white text&#10;&#10;AI-generated content may be incorrect.">
            <a:extLst>
              <a:ext uri="{FF2B5EF4-FFF2-40B4-BE49-F238E27FC236}">
                <a16:creationId xmlns:a16="http://schemas.microsoft.com/office/drawing/2014/main" id="{446D66C2-99D9-8FA3-E4B0-42297DD959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992446" y="3056483"/>
            <a:ext cx="9753600" cy="7315200"/>
          </a:xfrm>
          <a:prstGeom prst="rect">
            <a:avLst/>
          </a:prstGeom>
        </p:spPr>
      </p:pic>
    </p:spTree>
    <p:extLst>
      <p:ext uri="{BB962C8B-B14F-4D97-AF65-F5344CB8AC3E}">
        <p14:creationId xmlns:p14="http://schemas.microsoft.com/office/powerpoint/2010/main" val="363989797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895FF-41F3-4C6A-762E-AA1D55A5BADF}"/>
            </a:ext>
          </a:extLst>
        </p:cNvPr>
        <p:cNvGrpSpPr/>
        <p:nvPr/>
      </p:nvGrpSpPr>
      <p:grpSpPr>
        <a:xfrm>
          <a:off x="0" y="0"/>
          <a:ext cx="0" cy="0"/>
          <a:chOff x="0" y="0"/>
          <a:chExt cx="0" cy="0"/>
        </a:xfrm>
      </p:grpSpPr>
      <p:pic>
        <p:nvPicPr>
          <p:cNvPr id="9" name="Picture 8" descr="A close-up of a keyboard&#10;&#10;Description automatically generated">
            <a:extLst>
              <a:ext uri="{FF2B5EF4-FFF2-40B4-BE49-F238E27FC236}">
                <a16:creationId xmlns:a16="http://schemas.microsoft.com/office/drawing/2014/main" id="{D12E1F9A-839A-1AA4-2477-4A3CB9270217}"/>
              </a:ext>
            </a:extLst>
          </p:cNvPr>
          <p:cNvPicPr>
            <a:picLocks noChangeAspect="1"/>
          </p:cNvPicPr>
          <p:nvPr/>
        </p:nvPicPr>
        <p:blipFill>
          <a:blip r:embed="rId3">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24384000" cy="11679381"/>
          </a:xfrm>
          <a:prstGeom prst="rect">
            <a:avLst/>
          </a:prstGeom>
        </p:spPr>
      </p:pic>
      <p:sp>
        <p:nvSpPr>
          <p:cNvPr id="2" name="Title 1">
            <a:extLst>
              <a:ext uri="{FF2B5EF4-FFF2-40B4-BE49-F238E27FC236}">
                <a16:creationId xmlns:a16="http://schemas.microsoft.com/office/drawing/2014/main" id="{B72EE0D3-615C-2C6E-6B2A-BDD08A262021}"/>
              </a:ext>
            </a:extLst>
          </p:cNvPr>
          <p:cNvSpPr>
            <a:spLocks noGrp="1"/>
          </p:cNvSpPr>
          <p:nvPr>
            <p:ph type="title"/>
          </p:nvPr>
        </p:nvSpPr>
        <p:spPr/>
        <p:txBody>
          <a:bodyPr/>
          <a:lstStyle/>
          <a:p>
            <a:pPr algn="ctr"/>
            <a:r>
              <a:rPr lang="en-US" sz="6600" dirty="0"/>
              <a:t>CPRA’s Impact on Healthcare Providers &amp; Wellness Companies</a:t>
            </a:r>
            <a:endParaRPr lang="en-US" sz="6600" dirty="0">
              <a:latin typeface="Montserrat" panose="00000500000000000000" pitchFamily="2" charset="0"/>
            </a:endParaRPr>
          </a:p>
        </p:txBody>
      </p:sp>
      <p:sp>
        <p:nvSpPr>
          <p:cNvPr id="6" name="TextBox 5">
            <a:extLst>
              <a:ext uri="{FF2B5EF4-FFF2-40B4-BE49-F238E27FC236}">
                <a16:creationId xmlns:a16="http://schemas.microsoft.com/office/drawing/2014/main" id="{A18754ED-8199-0EFC-8313-53B454834582}"/>
              </a:ext>
            </a:extLst>
          </p:cNvPr>
          <p:cNvSpPr txBox="1"/>
          <p:nvPr/>
        </p:nvSpPr>
        <p:spPr>
          <a:xfrm>
            <a:off x="2263287" y="3713262"/>
            <a:ext cx="1138891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8" indent="-571500" algn="l">
              <a:buFont typeface="Arial" panose="020B0604020202020204" pitchFamily="34" charset="0"/>
              <a:buChar char="•"/>
            </a:pPr>
            <a:endParaRPr lang="en-US" sz="48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CC3BB317-825A-2492-F4F4-968FBCDFAAB7}"/>
              </a:ext>
            </a:extLst>
          </p:cNvPr>
          <p:cNvSpPr txBox="1"/>
          <p:nvPr/>
        </p:nvSpPr>
        <p:spPr>
          <a:xfrm>
            <a:off x="1105786" y="3740704"/>
            <a:ext cx="12898741"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800" b="0" i="0" u="none" strike="noStrike" cap="none" spc="0" normalizeH="0" baseline="0" dirty="0">
                <a:ln>
                  <a:noFill/>
                </a:ln>
                <a:solidFill>
                  <a:schemeClr val="bg1"/>
                </a:solidFill>
                <a:effectLst/>
                <a:uFillTx/>
                <a:latin typeface="+mn-lt"/>
                <a:ea typeface="Century Gothic"/>
                <a:cs typeface="Century Gothic"/>
                <a:sym typeface="Century Gothic"/>
              </a:rPr>
              <a:t>Applies to personal health data outside HIPAA’s scope (e.g., wellness apps, digital therapeutics)</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4800" dirty="0">
                <a:solidFill>
                  <a:schemeClr val="bg1"/>
                </a:solidFill>
                <a:latin typeface="+mn-lt"/>
              </a:rPr>
              <a:t>Key rights: access, correction, deletion, opt-out of sale/sharing</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800" b="0" i="0" u="none" strike="noStrike" cap="none" spc="0" normalizeH="0" baseline="0" dirty="0">
                <a:ln>
                  <a:noFill/>
                </a:ln>
                <a:solidFill>
                  <a:schemeClr val="bg1"/>
                </a:solidFill>
                <a:effectLst/>
                <a:uFillTx/>
                <a:latin typeface="+mn-lt"/>
                <a:ea typeface="Century Gothic"/>
                <a:cs typeface="Century Gothic"/>
                <a:sym typeface="Century Gothic"/>
              </a:rPr>
              <a:t>Business obligations: data minimization, purpose limitation, risk assessments (when processing sensitive info)</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4800" dirty="0">
                <a:solidFill>
                  <a:schemeClr val="bg1"/>
                </a:solidFill>
                <a:latin typeface="+mn-lt"/>
              </a:rPr>
              <a:t>Applies even if the entity is not located in California but targets California consumers</a:t>
            </a:r>
            <a:endParaRPr kumimoji="0" lang="en-US" sz="4800" b="0" i="0" u="none" strike="noStrike" cap="none" spc="0" normalizeH="0" baseline="0" dirty="0">
              <a:ln>
                <a:noFill/>
              </a:ln>
              <a:solidFill>
                <a:schemeClr val="bg1"/>
              </a:solidFill>
              <a:effectLst/>
              <a:uFillTx/>
              <a:latin typeface="+mn-lt"/>
              <a:ea typeface="Century Gothic"/>
              <a:cs typeface="Century Gothic"/>
              <a:sym typeface="Century Gothic"/>
            </a:endParaRPr>
          </a:p>
        </p:txBody>
      </p:sp>
      <p:pic>
        <p:nvPicPr>
          <p:cNvPr id="4" name="Graphic 3">
            <a:extLst>
              <a:ext uri="{FF2B5EF4-FFF2-40B4-BE49-F238E27FC236}">
                <a16:creationId xmlns:a16="http://schemas.microsoft.com/office/drawing/2014/main" id="{5342C964-C19D-A6B4-169D-70A2977C5C37}"/>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14162567" y="2764466"/>
            <a:ext cx="9522932" cy="8676168"/>
          </a:xfrm>
          <a:prstGeom prst="rect">
            <a:avLst/>
          </a:prstGeom>
        </p:spPr>
      </p:pic>
    </p:spTree>
    <p:extLst>
      <p:ext uri="{BB962C8B-B14F-4D97-AF65-F5344CB8AC3E}">
        <p14:creationId xmlns:p14="http://schemas.microsoft.com/office/powerpoint/2010/main" val="27271106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E1FA-EC10-D5D4-51DD-3D70A483E758}"/>
            </a:ext>
          </a:extLst>
        </p:cNvPr>
        <p:cNvGrpSpPr/>
        <p:nvPr/>
      </p:nvGrpSpPr>
      <p:grpSpPr>
        <a:xfrm>
          <a:off x="0" y="0"/>
          <a:ext cx="0" cy="0"/>
          <a:chOff x="0" y="0"/>
          <a:chExt cx="0" cy="0"/>
        </a:xfrm>
      </p:grpSpPr>
      <p:pic>
        <p:nvPicPr>
          <p:cNvPr id="9" name="Picture 8" descr="A close-up of a keyboard&#10;&#10;Description automatically generated">
            <a:extLst>
              <a:ext uri="{FF2B5EF4-FFF2-40B4-BE49-F238E27FC236}">
                <a16:creationId xmlns:a16="http://schemas.microsoft.com/office/drawing/2014/main" id="{4127922C-EAF4-42F5-B7AF-84B324F373AD}"/>
              </a:ext>
            </a:extLst>
          </p:cNvPr>
          <p:cNvPicPr>
            <a:picLocks noChangeAspect="1"/>
          </p:cNvPicPr>
          <p:nvPr/>
        </p:nvPicPr>
        <p:blipFill>
          <a:blip r:embed="rId3">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447" y="255180"/>
            <a:ext cx="24384000" cy="11679381"/>
          </a:xfrm>
          <a:prstGeom prst="rect">
            <a:avLst/>
          </a:prstGeom>
        </p:spPr>
      </p:pic>
      <p:sp>
        <p:nvSpPr>
          <p:cNvPr id="2" name="Title 1">
            <a:extLst>
              <a:ext uri="{FF2B5EF4-FFF2-40B4-BE49-F238E27FC236}">
                <a16:creationId xmlns:a16="http://schemas.microsoft.com/office/drawing/2014/main" id="{2D3C0A3E-4AD9-54CB-BBCD-11DD26464789}"/>
              </a:ext>
            </a:extLst>
          </p:cNvPr>
          <p:cNvSpPr>
            <a:spLocks noGrp="1"/>
          </p:cNvSpPr>
          <p:nvPr>
            <p:ph type="title"/>
          </p:nvPr>
        </p:nvSpPr>
        <p:spPr/>
        <p:txBody>
          <a:bodyPr/>
          <a:lstStyle/>
          <a:p>
            <a:pPr algn="ctr"/>
            <a:r>
              <a:rPr lang="en-US" sz="6600" dirty="0"/>
              <a:t> Scenarios Where CCPA/CPRA May Apply to Consumer Health Data If The Business Has Annual Gross Revenue of Over $25 Million Or Collects Data on 50,000+ Consumers</a:t>
            </a:r>
            <a:br>
              <a:rPr lang="en-US" sz="6600" dirty="0"/>
            </a:br>
            <a:endParaRPr lang="en-US" sz="6600" dirty="0">
              <a:latin typeface="Montserrat" panose="00000500000000000000" pitchFamily="2" charset="0"/>
            </a:endParaRPr>
          </a:p>
        </p:txBody>
      </p:sp>
      <p:sp>
        <p:nvSpPr>
          <p:cNvPr id="6" name="TextBox 5">
            <a:extLst>
              <a:ext uri="{FF2B5EF4-FFF2-40B4-BE49-F238E27FC236}">
                <a16:creationId xmlns:a16="http://schemas.microsoft.com/office/drawing/2014/main" id="{7ABB5428-289E-48A9-2A82-7A6DB9F9E717}"/>
              </a:ext>
            </a:extLst>
          </p:cNvPr>
          <p:cNvSpPr txBox="1"/>
          <p:nvPr/>
        </p:nvSpPr>
        <p:spPr>
          <a:xfrm>
            <a:off x="2263287" y="3713262"/>
            <a:ext cx="1138891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71500" lvl="8" indent="-571500" algn="l">
              <a:buFont typeface="Arial" panose="020B0604020202020204" pitchFamily="34" charset="0"/>
              <a:buChar char="•"/>
            </a:pPr>
            <a:endParaRPr lang="en-US" sz="4800"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4D017E88-CC2D-9245-87E5-D6AC521B6F4A}"/>
              </a:ext>
            </a:extLst>
          </p:cNvPr>
          <p:cNvSpPr txBox="1"/>
          <p:nvPr/>
        </p:nvSpPr>
        <p:spPr>
          <a:xfrm>
            <a:off x="1673447" y="3936667"/>
            <a:ext cx="21313553"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1" i="0" u="sng" strike="noStrike" cap="none" spc="0" normalizeH="0" baseline="0" dirty="0">
                <a:ln>
                  <a:noFill/>
                </a:ln>
                <a:solidFill>
                  <a:schemeClr val="bg1"/>
                </a:solidFill>
                <a:effectLst/>
                <a:uFillTx/>
                <a:latin typeface="+mn-lt"/>
                <a:ea typeface="Century Gothic"/>
                <a:cs typeface="Century Gothic"/>
                <a:sym typeface="Century Gothic"/>
              </a:rPr>
              <a:t>Telemedicine and Health Apps</a:t>
            </a:r>
            <a:r>
              <a:rPr kumimoji="0" lang="en-US" sz="4400" b="0" i="0" u="none" strike="noStrike" cap="none" spc="0" normalizeH="0" baseline="0" dirty="0">
                <a:ln>
                  <a:noFill/>
                </a:ln>
                <a:solidFill>
                  <a:schemeClr val="bg1"/>
                </a:solidFill>
                <a:effectLst/>
                <a:uFillTx/>
                <a:latin typeface="+mn-lt"/>
                <a:ea typeface="Century Gothic"/>
                <a:cs typeface="Century Gothic"/>
                <a:sym typeface="Century Gothic"/>
              </a:rPr>
              <a:t>:  A health app or telemedicine platform collects, stores, or processes data such as personal health information, medical histories, or lifestyle data (e.g., fitness trackers). </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1" i="0" u="sng" strike="noStrike" cap="none" spc="0" normalizeH="0" baseline="0" dirty="0">
                <a:ln>
                  <a:noFill/>
                </a:ln>
                <a:solidFill>
                  <a:schemeClr val="bg1"/>
                </a:solidFill>
                <a:effectLst/>
                <a:uFillTx/>
                <a:latin typeface="+mn-lt"/>
                <a:ea typeface="Century Gothic"/>
                <a:cs typeface="Century Gothic"/>
                <a:sym typeface="Century Gothic"/>
              </a:rPr>
              <a:t>Wearable Health Devices</a:t>
            </a:r>
            <a:r>
              <a:rPr kumimoji="0" lang="en-US" sz="4400" b="0" i="0" u="none" strike="noStrike" cap="none" spc="0" normalizeH="0" baseline="0" dirty="0">
                <a:ln>
                  <a:noFill/>
                </a:ln>
                <a:solidFill>
                  <a:schemeClr val="bg1"/>
                </a:solidFill>
                <a:effectLst/>
                <a:uFillTx/>
                <a:latin typeface="+mn-lt"/>
                <a:ea typeface="Century Gothic"/>
                <a:cs typeface="Century Gothic"/>
                <a:sym typeface="Century Gothic"/>
              </a:rPr>
              <a:t>: A wearable device company collects health-related data (e.g., heart rate, steps, calories burned) and sells or shares this data with third parties, such as health insurers or advertisers.</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1" i="0" u="sng" strike="noStrike" cap="none" spc="0" normalizeH="0" baseline="0" dirty="0">
                <a:ln>
                  <a:noFill/>
                </a:ln>
                <a:solidFill>
                  <a:schemeClr val="bg1"/>
                </a:solidFill>
                <a:effectLst/>
                <a:uFillTx/>
                <a:latin typeface="+mn-lt"/>
                <a:ea typeface="Century Gothic"/>
                <a:cs typeface="Century Gothic"/>
                <a:sym typeface="Century Gothic"/>
              </a:rPr>
              <a:t>Health Data Shared with Third Parties</a:t>
            </a:r>
            <a:r>
              <a:rPr kumimoji="0" lang="en-US" sz="4400" b="0" i="0" u="none" strike="noStrike" cap="none" spc="0" normalizeH="0" baseline="0" dirty="0">
                <a:ln>
                  <a:noFill/>
                </a:ln>
                <a:solidFill>
                  <a:schemeClr val="bg1"/>
                </a:solidFill>
                <a:effectLst/>
                <a:uFillTx/>
                <a:latin typeface="+mn-lt"/>
                <a:ea typeface="Century Gothic"/>
                <a:cs typeface="Century Gothic"/>
                <a:sym typeface="Century Gothic"/>
              </a:rPr>
              <a:t>: A healthcare provider or insurance company sells or shares consumer health data (e.g., claims data, diagnoses) to third-party vendors, including for marketing purposes.</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4400" b="1" i="0" u="sng" strike="noStrike" cap="none" spc="0" normalizeH="0" baseline="0" dirty="0">
                <a:ln>
                  <a:noFill/>
                </a:ln>
                <a:solidFill>
                  <a:schemeClr val="bg1"/>
                </a:solidFill>
                <a:effectLst/>
                <a:uFillTx/>
                <a:latin typeface="+mn-lt"/>
                <a:ea typeface="Century Gothic"/>
                <a:cs typeface="Century Gothic"/>
                <a:sym typeface="Century Gothic"/>
              </a:rPr>
              <a:t>Medical Device Manufacturers and Data Sales</a:t>
            </a:r>
            <a:r>
              <a:rPr kumimoji="0" lang="en-US" sz="4400" b="0" i="0" u="none" strike="noStrike" cap="none" spc="0" normalizeH="0" baseline="0" dirty="0">
                <a:ln>
                  <a:noFill/>
                </a:ln>
                <a:solidFill>
                  <a:schemeClr val="bg1"/>
                </a:solidFill>
                <a:effectLst/>
                <a:uFillTx/>
                <a:latin typeface="+mn-lt"/>
                <a:ea typeface="Century Gothic"/>
                <a:cs typeface="Century Gothic"/>
                <a:sym typeface="Century Gothic"/>
              </a:rPr>
              <a:t>:</a:t>
            </a:r>
            <a:r>
              <a:rPr lang="en-US" sz="4400" dirty="0">
                <a:solidFill>
                  <a:schemeClr val="bg1"/>
                </a:solidFill>
                <a:latin typeface="+mn-lt"/>
              </a:rPr>
              <a:t> </a:t>
            </a:r>
            <a:r>
              <a:rPr kumimoji="0" lang="en-US" sz="4400" b="0" i="0" u="none" strike="noStrike" cap="none" spc="0" normalizeH="0" baseline="0" dirty="0">
                <a:ln>
                  <a:noFill/>
                </a:ln>
                <a:solidFill>
                  <a:schemeClr val="bg1"/>
                </a:solidFill>
                <a:effectLst/>
                <a:uFillTx/>
                <a:latin typeface="+mn-lt"/>
                <a:ea typeface="Century Gothic"/>
                <a:cs typeface="Century Gothic"/>
                <a:sym typeface="Century Gothic"/>
              </a:rPr>
              <a:t>A company manufacturing medical devices collects consumer health data for product improvement or sells health data to marketing firms.</a:t>
            </a:r>
          </a:p>
        </p:txBody>
      </p:sp>
    </p:spTree>
    <p:extLst>
      <p:ext uri="{BB962C8B-B14F-4D97-AF65-F5344CB8AC3E}">
        <p14:creationId xmlns:p14="http://schemas.microsoft.com/office/powerpoint/2010/main" val="116218164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eorgia"/>
        <a:ea typeface="Georgia"/>
        <a:cs typeface="Georgia"/>
      </a:majorFont>
      <a:minorFont>
        <a:latin typeface="Georgia"/>
        <a:ea typeface="Georgia"/>
        <a:cs typeface="Georgi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Georgia"/>
        <a:ea typeface="Georgia"/>
        <a:cs typeface="Georgia"/>
      </a:majorFont>
      <a:minorFont>
        <a:latin typeface="Georgia"/>
        <a:ea typeface="Georgia"/>
        <a:cs typeface="Georgi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r" defTabSz="2438338"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1 6 " ? > < p r o p e r t i e s   x m l n s = " h t t p : / / w w w . i m a n a g e . c o m / w o r k / x m l s c h e m a " >  
     < d o c u m e n t i d > C l a r k H i l l ! 2 7 2 1 8 8 1 8 3 . 1 < / d o c u m e n t i d >  
     < s e n d e r i d > M M C K E O N < / s e n d e r i d >  
     < s e n d e r e m a i l > M M C K E O N @ C L A R K H I L L . C O M < / s e n d e r e m a i l >  
     < l a s t m o d i f i e d > 2 0 2 3 - 0 7 - 0 7 T 1 2 : 4 0 : 5 2 . 0 0 0 0 0 0 0 - 0 5 : 0 0 < / l a s t m o d i f i e d >  
     < d a t a b a s e > C l a r k H i l l < / d a t a b a s e >  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45595D74843845AD5CCCB71B18C3BF" ma:contentTypeVersion="14" ma:contentTypeDescription="Create a new document." ma:contentTypeScope="" ma:versionID="da6ac8acf646af70d076861ae4f2a924">
  <xsd:schema xmlns:xsd="http://www.w3.org/2001/XMLSchema" xmlns:xs="http://www.w3.org/2001/XMLSchema" xmlns:p="http://schemas.microsoft.com/office/2006/metadata/properties" xmlns:ns3="7a37ff49-bd1b-44be-ae3b-cd80323cc514" xmlns:ns4="053f0562-bbcb-45d7-b9bf-7c2fde6170f9" targetNamespace="http://schemas.microsoft.com/office/2006/metadata/properties" ma:root="true" ma:fieldsID="a1419ae94f6217ede3f08b50bc8130ef" ns3:_="" ns4:_="">
    <xsd:import namespace="7a37ff49-bd1b-44be-ae3b-cd80323cc514"/>
    <xsd:import namespace="053f0562-bbcb-45d7-b9bf-7c2fde6170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7ff49-bd1b-44be-ae3b-cd80323cc5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3f0562-bbcb-45d7-b9bf-7c2fde6170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activity xmlns="053f0562-bbcb-45d7-b9bf-7c2fde6170f9" xsi:nil="true"/>
  </documentManagement>
</p:properties>
</file>

<file path=customXml/itemProps1.xml><?xml version="1.0" encoding="utf-8"?>
<ds:datastoreItem xmlns:ds="http://schemas.openxmlformats.org/officeDocument/2006/customXml" ds:itemID="{31AB8C0A-BB21-4010-9D02-88EC8C2425C3}">
  <ds:schemaRefs>
    <ds:schemaRef ds:uri="http://www.imanage.com/work/xmlschema"/>
  </ds:schemaRefs>
</ds:datastoreItem>
</file>

<file path=customXml/itemProps2.xml><?xml version="1.0" encoding="utf-8"?>
<ds:datastoreItem xmlns:ds="http://schemas.openxmlformats.org/officeDocument/2006/customXml" ds:itemID="{D16EF225-EC0E-48F7-BF6C-58D84DC90E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7ff49-bd1b-44be-ae3b-cd80323cc514"/>
    <ds:schemaRef ds:uri="053f0562-bbcb-45d7-b9bf-7c2fde617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A1C614-B73C-4AC6-9945-7A1D9F4D394E}">
  <ds:schemaRefs>
    <ds:schemaRef ds:uri="http://schemas.microsoft.com/sharepoint/v3/contenttype/forms"/>
  </ds:schemaRefs>
</ds:datastoreItem>
</file>

<file path=customXml/itemProps4.xml><?xml version="1.0" encoding="utf-8"?>
<ds:datastoreItem xmlns:ds="http://schemas.openxmlformats.org/officeDocument/2006/customXml" ds:itemID="{CA45D6E4-783C-4182-9B9F-B1FC3D634F82}">
  <ds:schemaRefs>
    <ds:schemaRef ds:uri="http://schemas.microsoft.com/office/2006/documentManagement/types"/>
    <ds:schemaRef ds:uri="http://purl.org/dc/elements/1.1/"/>
    <ds:schemaRef ds:uri="053f0562-bbcb-45d7-b9bf-7c2fde6170f9"/>
    <ds:schemaRef ds:uri="http://purl.org/dc/dcmitype/"/>
    <ds:schemaRef ds:uri="http://schemas.microsoft.com/office/infopath/2007/PartnerControls"/>
    <ds:schemaRef ds:uri="http://www.w3.org/XML/1998/namespace"/>
    <ds:schemaRef ds:uri="http://schemas.openxmlformats.org/package/2006/metadata/core-properties"/>
    <ds:schemaRef ds:uri="7a37ff49-bd1b-44be-ae3b-cd80323cc51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7053</TotalTime>
  <Words>2307</Words>
  <Application>Microsoft Office PowerPoint</Application>
  <PresentationFormat>Custom</PresentationFormat>
  <Paragraphs>192</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Abadi</vt:lpstr>
      <vt:lpstr>Arial</vt:lpstr>
      <vt:lpstr>Century Gothic</vt:lpstr>
      <vt:lpstr>Courier New</vt:lpstr>
      <vt:lpstr>Georgia</vt:lpstr>
      <vt:lpstr>Helvetica Neue</vt:lpstr>
      <vt:lpstr>Montserrat</vt:lpstr>
      <vt:lpstr>Wingdings</vt:lpstr>
      <vt:lpstr>21_BasicWhite</vt:lpstr>
      <vt:lpstr>From CPRA to My Health, My Data Act: How to Stay Compliant with State Consumer Healthcare Privacy Laws</vt:lpstr>
      <vt:lpstr>Agenda:</vt:lpstr>
      <vt:lpstr>Evolution of Health Data Protection: From HIPAA &amp; FTC to State Consumer Health Laws</vt:lpstr>
      <vt:lpstr>The Rise of State-Level Health Data Privacy Laws</vt:lpstr>
      <vt:lpstr>State Law Trends</vt:lpstr>
      <vt:lpstr>State Laws Aimed at Protecting Consumer Health Data</vt:lpstr>
      <vt:lpstr>California Consumer Privacy Act (CCPA) &amp; California Privacy Rights Act (CPRA)</vt:lpstr>
      <vt:lpstr>CPRA’s Impact on Healthcare Providers &amp; Wellness Companies</vt:lpstr>
      <vt:lpstr> Scenarios Where CCPA/CPRA May Apply to Consumer Health Data If The Business Has Annual Gross Revenue of Over $25 Million Or Collects Data on 50,000+ Consumers </vt:lpstr>
      <vt:lpstr>Confidentiality of Medical Information Act ("CMIA"), effective Jan. 1, 2023</vt:lpstr>
      <vt:lpstr>California Delete Act (2023)</vt:lpstr>
      <vt:lpstr>The Delete Act: A Shot Across the Bow for Data Brokers</vt:lpstr>
      <vt:lpstr>California Invasion of Privacy Act (CIPA)</vt:lpstr>
      <vt:lpstr>Washington My Health My Data Act: Compliance on Steroids</vt:lpstr>
      <vt:lpstr>Washington My Health My Data Act</vt:lpstr>
      <vt:lpstr>Penalties, Litigation, and Enforcement Risks Under the Washington My Health My Data Act</vt:lpstr>
      <vt:lpstr>Connecticut Data Privacy Act (CTDPA)</vt:lpstr>
      <vt:lpstr>Connecticut Data Privacy Act (CTDPA)</vt:lpstr>
      <vt:lpstr>States with Privacy Laws Including Health Data Provisions</vt:lpstr>
      <vt:lpstr>State Consumer Health Data Laws Under Consideration</vt:lpstr>
      <vt:lpstr>Enforcement Trends: What Regulators Are Watching</vt:lpstr>
      <vt:lpstr>Compliance Challenges</vt:lpstr>
      <vt:lpstr>Proactive Compliance Strategies</vt:lpstr>
      <vt:lpstr>Practical Tips for Risk Mitigation</vt:lpstr>
      <vt:lpstr>Final Takeaways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Clark Hill PLC</dc:title>
  <dc:creator>Schmeltzer, Paul F.</dc:creator>
  <cp:lastModifiedBy>Schmeltzer, Paul F.</cp:lastModifiedBy>
  <cp:revision>90</cp:revision>
  <cp:lastPrinted>2025-07-30T16:20:14Z</cp:lastPrinted>
  <dcterms:modified xsi:type="dcterms:W3CDTF">2025-07-30T16:21:31Z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0x0101002145595D74843845AD5CCCB71B18C3BF</vt:lpwstr>
  </property>
</Properties>
</file>